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70" r:id="rId3"/>
    <p:sldId id="269" r:id="rId4"/>
    <p:sldId id="271" r:id="rId5"/>
    <p:sldId id="266" r:id="rId6"/>
    <p:sldId id="268" r:id="rId7"/>
  </p:sldIdLst>
  <p:sldSz cx="9144000" cy="6858000" type="letter"/>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896734930"/>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300461719"/>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128736114"/>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AEE0D-76E6-41DD-BBA4-35BAF6A46CAD}"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624380879"/>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CAEE0D-76E6-41DD-BBA4-35BAF6A46CAD}" type="datetimeFigureOut">
              <a:rPr lang="en-US" smtClean="0"/>
              <a:t>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701281780"/>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AEE0D-76E6-41DD-BBA4-35BAF6A46CAD}"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626469497"/>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AEE0D-76E6-41DD-BBA4-35BAF6A46CAD}" type="datetimeFigureOut">
              <a:rPr lang="en-US" smtClean="0"/>
              <a:t>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2217237995"/>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CAEE0D-76E6-41DD-BBA4-35BAF6A46CAD}" type="datetimeFigureOut">
              <a:rPr lang="en-US" smtClean="0"/>
              <a:t>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22609778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AEE0D-76E6-41DD-BBA4-35BAF6A46CAD}" type="datetimeFigureOut">
              <a:rPr lang="en-US" smtClean="0"/>
              <a:t>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38472823"/>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AEE0D-76E6-41DD-BBA4-35BAF6A46CAD}"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56691617"/>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AEE0D-76E6-41DD-BBA4-35BAF6A46CAD}" type="datetimeFigureOut">
              <a:rPr lang="en-US" smtClean="0"/>
              <a:t>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B6848-DA62-456D-B264-11371EE123EC}" type="slidenum">
              <a:rPr lang="en-US" smtClean="0"/>
              <a:t>‹#›</a:t>
            </a:fld>
            <a:endParaRPr lang="en-US"/>
          </a:p>
        </p:txBody>
      </p:sp>
    </p:spTree>
    <p:extLst>
      <p:ext uri="{BB962C8B-B14F-4D97-AF65-F5344CB8AC3E}">
        <p14:creationId xmlns:p14="http://schemas.microsoft.com/office/powerpoint/2010/main" val="583624065"/>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AEE0D-76E6-41DD-BBA4-35BAF6A46CAD}" type="datetimeFigureOut">
              <a:rPr lang="en-US" smtClean="0"/>
              <a:t>3/20/2018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B6848-DA62-456D-B264-11371EE123EC}" type="slidenum">
              <a:rPr lang="en-US" smtClean="0"/>
              <a:t>‹#›</a:t>
            </a:fld>
            <a:endParaRPr lang="en-US"/>
          </a:p>
        </p:txBody>
      </p:sp>
    </p:spTree>
    <p:extLst>
      <p:ext uri="{BB962C8B-B14F-4D97-AF65-F5344CB8AC3E}">
        <p14:creationId xmlns:p14="http://schemas.microsoft.com/office/powerpoint/2010/main" val="1134859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5" name="TextBox 4"/>
          <p:cNvSpPr txBox="1"/>
          <p:nvPr/>
        </p:nvSpPr>
        <p:spPr>
          <a:xfrm>
            <a:off x="3270738" y="5565530"/>
            <a:ext cx="3581430" cy="523220"/>
          </a:xfrm>
          <a:prstGeom prst="rect">
            <a:avLst/>
          </a:prstGeom>
          <a:noFill/>
        </p:spPr>
        <p:txBody>
          <a:bodyPr wrap="none" rtlCol="0">
            <a:spAutoFit/>
          </a:bodyPr>
          <a:lstStyle/>
          <a:p>
            <a:r>
              <a:rPr lang="en-US" sz="2800"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6" name="TextBox 5"/>
          <p:cNvSpPr txBox="1"/>
          <p:nvPr/>
        </p:nvSpPr>
        <p:spPr>
          <a:xfrm>
            <a:off x="398584" y="644769"/>
            <a:ext cx="3026791" cy="461665"/>
          </a:xfrm>
          <a:prstGeom prst="rect">
            <a:avLst/>
          </a:prstGeom>
          <a:noFill/>
        </p:spPr>
        <p:txBody>
          <a:bodyPr wrap="none" rtlCol="0">
            <a:spAutoFit/>
          </a:bodyPr>
          <a:lstStyle/>
          <a:p>
            <a:r>
              <a:rPr lang="en-US" sz="2400" i="1"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13" name="TextBox 12">
            <a:extLst>
              <a:ext uri="{FF2B5EF4-FFF2-40B4-BE49-F238E27FC236}">
                <a16:creationId xmlns:a16="http://schemas.microsoft.com/office/drawing/2014/main" id="{FFA1F445-8DEB-41C3-8B5B-108C49763A9F}"/>
              </a:ext>
            </a:extLst>
          </p:cNvPr>
          <p:cNvSpPr txBox="1"/>
          <p:nvPr/>
        </p:nvSpPr>
        <p:spPr>
          <a:xfrm>
            <a:off x="419642" y="1801241"/>
            <a:ext cx="8283953" cy="2677656"/>
          </a:xfrm>
          <a:prstGeom prst="rect">
            <a:avLst/>
          </a:prstGeom>
          <a:noFill/>
        </p:spPr>
        <p:txBody>
          <a:bodyPr wrap="square" rtlCol="0">
            <a:spAutoFit/>
          </a:bodyPr>
          <a:lstStyle/>
          <a:p>
            <a:pPr algn="just"/>
            <a:r>
              <a:rPr lang="en-US" sz="2400" b="1" dirty="0">
                <a:solidFill>
                  <a:schemeClr val="bg1"/>
                </a:solidFill>
              </a:rPr>
              <a:t>Through our Vision, Mission, and Values, this policy is our commitment to exceed customer requirements, and to satisfy  applicable requirements for all stakeholders, by motivating all our team members to create a culture of zero defects through the continual improvement of our Quality Management System.</a:t>
            </a:r>
          </a:p>
          <a:p>
            <a:pPr algn="just"/>
            <a:endParaRPr lang="en-US" sz="2400" b="1" dirty="0">
              <a:solidFill>
                <a:schemeClr val="bg1"/>
              </a:solidFill>
            </a:endParaRPr>
          </a:p>
        </p:txBody>
      </p:sp>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Tree>
    <p:extLst>
      <p:ext uri="{BB962C8B-B14F-4D97-AF65-F5344CB8AC3E}">
        <p14:creationId xmlns:p14="http://schemas.microsoft.com/office/powerpoint/2010/main" val="3440819140"/>
      </p:ext>
    </p:extLst>
  </p:cSld>
  <p:clrMapOvr>
    <a:masterClrMapping/>
  </p:clrMapOvr>
  <p:transition spd="slow" advClick="0" advTm="15000">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5" name="TextBox 4"/>
          <p:cNvSpPr txBox="1"/>
          <p:nvPr/>
        </p:nvSpPr>
        <p:spPr>
          <a:xfrm>
            <a:off x="3270738" y="5565530"/>
            <a:ext cx="3581430" cy="523220"/>
          </a:xfrm>
          <a:prstGeom prst="rect">
            <a:avLst/>
          </a:prstGeom>
          <a:noFill/>
        </p:spPr>
        <p:txBody>
          <a:bodyPr wrap="none" rtlCol="0">
            <a:spAutoFit/>
          </a:bodyPr>
          <a:lstStyle/>
          <a:p>
            <a:r>
              <a:rPr lang="en-US" sz="2800"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
        <p:nvSpPr>
          <p:cNvPr id="9" name="TextBox 8">
            <a:extLst>
              <a:ext uri="{FF2B5EF4-FFF2-40B4-BE49-F238E27FC236}">
                <a16:creationId xmlns:a16="http://schemas.microsoft.com/office/drawing/2014/main" id="{AD332B28-CCB2-4E14-9A55-21D70E0FA63D}"/>
              </a:ext>
            </a:extLst>
          </p:cNvPr>
          <p:cNvSpPr txBox="1"/>
          <p:nvPr/>
        </p:nvSpPr>
        <p:spPr>
          <a:xfrm>
            <a:off x="398463" y="644525"/>
            <a:ext cx="3695700" cy="461963"/>
          </a:xfrm>
          <a:prstGeom prst="rect">
            <a:avLst/>
          </a:prstGeom>
          <a:noFill/>
        </p:spPr>
        <p:txBody>
          <a:bodyPr wrap="none">
            <a:spAutoFit/>
          </a:bodyPr>
          <a:lstStyle/>
          <a:p>
            <a:pPr fontAlgn="auto">
              <a:spcBef>
                <a:spcPts val="0"/>
              </a:spcBef>
              <a:spcAft>
                <a:spcPts val="0"/>
              </a:spcAft>
              <a:defRPr/>
            </a:pPr>
            <a:r>
              <a:rPr lang="en-US" sz="2400" i="1" dirty="0">
                <a:solidFill>
                  <a:schemeClr val="accent1">
                    <a:lumMod val="60000"/>
                    <a:lumOff val="40000"/>
                  </a:schemeClr>
                </a:solidFill>
                <a:latin typeface="Arial" panose="020B0604020202020204" pitchFamily="34" charset="0"/>
                <a:cs typeface="Arial" panose="020B0604020202020204" pitchFamily="34" charset="0"/>
              </a:rPr>
              <a:t>Globalna </a:t>
            </a:r>
            <a:r>
              <a:rPr lang="pl-PL" sz="2400" i="1" dirty="0">
                <a:solidFill>
                  <a:schemeClr val="accent1">
                    <a:lumMod val="60000"/>
                    <a:lumOff val="40000"/>
                  </a:schemeClr>
                </a:solidFill>
                <a:latin typeface="Arial" panose="020B0604020202020204" pitchFamily="34" charset="0"/>
                <a:cs typeface="Arial" panose="020B0604020202020204" pitchFamily="34" charset="0"/>
              </a:rPr>
              <a:t>P</a:t>
            </a:r>
            <a:r>
              <a:rPr lang="en-US" sz="2400" i="1" dirty="0">
                <a:solidFill>
                  <a:schemeClr val="accent1">
                    <a:lumMod val="60000"/>
                    <a:lumOff val="40000"/>
                  </a:schemeClr>
                </a:solidFill>
                <a:latin typeface="Arial" panose="020B0604020202020204" pitchFamily="34" charset="0"/>
                <a:cs typeface="Arial" panose="020B0604020202020204" pitchFamily="34" charset="0"/>
              </a:rPr>
              <a:t>olityka </a:t>
            </a:r>
            <a:r>
              <a:rPr lang="pl-PL" sz="2400" i="1" dirty="0">
                <a:solidFill>
                  <a:schemeClr val="accent1">
                    <a:lumMod val="60000"/>
                    <a:lumOff val="40000"/>
                  </a:schemeClr>
                </a:solidFill>
                <a:latin typeface="Arial" panose="020B0604020202020204" pitchFamily="34" charset="0"/>
                <a:cs typeface="Arial" panose="020B0604020202020204" pitchFamily="34" charset="0"/>
              </a:rPr>
              <a:t>J</a:t>
            </a:r>
            <a:r>
              <a:rPr lang="en-US" sz="2400" i="1" dirty="0">
                <a:solidFill>
                  <a:schemeClr val="accent1">
                    <a:lumMod val="60000"/>
                    <a:lumOff val="40000"/>
                  </a:schemeClr>
                </a:solidFill>
                <a:latin typeface="Arial" panose="020B0604020202020204" pitchFamily="34" charset="0"/>
                <a:cs typeface="Arial" panose="020B0604020202020204" pitchFamily="34" charset="0"/>
              </a:rPr>
              <a:t>akości</a:t>
            </a:r>
          </a:p>
        </p:txBody>
      </p:sp>
      <p:sp>
        <p:nvSpPr>
          <p:cNvPr id="10" name="TextBox 12">
            <a:extLst>
              <a:ext uri="{FF2B5EF4-FFF2-40B4-BE49-F238E27FC236}">
                <a16:creationId xmlns:a16="http://schemas.microsoft.com/office/drawing/2014/main" id="{34FFDA53-0903-47AB-86B3-E29FEA95A3BD}"/>
              </a:ext>
            </a:extLst>
          </p:cNvPr>
          <p:cNvSpPr txBox="1">
            <a:spLocks noChangeArrowheads="1"/>
          </p:cNvSpPr>
          <p:nvPr/>
        </p:nvSpPr>
        <p:spPr bwMode="auto">
          <a:xfrm>
            <a:off x="462643" y="1715635"/>
            <a:ext cx="8285163" cy="2308324"/>
          </a:xfrm>
          <a:prstGeom prst="rect">
            <a:avLst/>
          </a:prstGeom>
          <a:noFill/>
          <a:ln w="9525">
            <a:noFill/>
            <a:miter lim="800000"/>
            <a:headEnd/>
            <a:tailEnd/>
          </a:ln>
        </p:spPr>
        <p:txBody>
          <a:bodyPr>
            <a:spAutoFit/>
          </a:bodyPr>
          <a:lstStyle/>
          <a:p>
            <a:pPr algn="just"/>
            <a:r>
              <a:rPr lang="pl-PL" sz="2400" b="1" dirty="0">
                <a:solidFill>
                  <a:schemeClr val="bg1"/>
                </a:solidFill>
                <a:latin typeface="Calibri" pitchFamily="34" charset="0"/>
              </a:rPr>
              <a:t>Poprzez naszą Wizję, Misję i Wartości, niniejsza polityka jest naszym zobowiązaniem do przekraczania wymagań klientów, oraz spełniania oczekiwań wszystkich interesariuszy, poprzez motywowanie wszystkich członków naszego zespołu do tworzenia kultury „zero defektów” poprzez ciągłe doskonalenie naszego Systemu Zarządzania Jakością.</a:t>
            </a:r>
          </a:p>
        </p:txBody>
      </p:sp>
    </p:spTree>
    <p:extLst>
      <p:ext uri="{BB962C8B-B14F-4D97-AF65-F5344CB8AC3E}">
        <p14:creationId xmlns:p14="http://schemas.microsoft.com/office/powerpoint/2010/main" val="751655439"/>
      </p:ext>
    </p:extLst>
  </p:cSld>
  <p:clrMapOvr>
    <a:masterClrMapping/>
  </p:clrMapOvr>
  <p:transition spd="slow" advClick="0" advTm="30000">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5" name="TextBox 4"/>
          <p:cNvSpPr txBox="1"/>
          <p:nvPr/>
        </p:nvSpPr>
        <p:spPr>
          <a:xfrm>
            <a:off x="3270738" y="5565530"/>
            <a:ext cx="4344459" cy="523220"/>
          </a:xfrm>
          <a:prstGeom prst="rect">
            <a:avLst/>
          </a:prstGeom>
          <a:noFill/>
        </p:spPr>
        <p:txBody>
          <a:bodyPr wrap="none" rtlCol="0">
            <a:spAutoFit/>
          </a:bodyPr>
          <a:lstStyle/>
          <a:p>
            <a:r>
              <a:rPr lang="en-US" sz="2800" err="1">
                <a:solidFill>
                  <a:schemeClr val="accent1">
                    <a:lumMod val="60000"/>
                    <a:lumOff val="40000"/>
                  </a:schemeClr>
                </a:solidFill>
                <a:latin typeface="Arial" panose="020B0604020202020204" pitchFamily="34" charset="0"/>
                <a:cs typeface="Arial" panose="020B0604020202020204" pitchFamily="34" charset="0"/>
              </a:rPr>
              <a:t>Globale</a:t>
            </a:r>
            <a:r>
              <a:rPr lang="en-US" sz="2800">
                <a:solidFill>
                  <a:schemeClr val="accent1">
                    <a:lumMod val="60000"/>
                    <a:lumOff val="40000"/>
                  </a:schemeClr>
                </a:solidFill>
                <a:latin typeface="Arial" panose="020B0604020202020204" pitchFamily="34" charset="0"/>
                <a:cs typeface="Arial" panose="020B0604020202020204" pitchFamily="34" charset="0"/>
              </a:rPr>
              <a:t> </a:t>
            </a:r>
            <a:r>
              <a:rPr lang="de-DE" sz="2800">
                <a:solidFill>
                  <a:schemeClr val="accent1">
                    <a:lumMod val="60000"/>
                    <a:lumOff val="40000"/>
                  </a:schemeClr>
                </a:solidFill>
                <a:latin typeface="Arial" panose="020B0604020202020204" pitchFamily="34" charset="0"/>
                <a:cs typeface="Arial" panose="020B0604020202020204" pitchFamily="34" charset="0"/>
              </a:rPr>
              <a:t>Qualitätsleitlinien</a:t>
            </a:r>
            <a:r>
              <a:rPr lang="en-US" sz="2800">
                <a:solidFill>
                  <a:schemeClr val="accent1">
                    <a:lumMod val="60000"/>
                    <a:lumOff val="40000"/>
                  </a:schemeClr>
                </a:solidFill>
                <a:latin typeface="Arial" panose="020B0604020202020204" pitchFamily="34" charset="0"/>
                <a:cs typeface="Arial" panose="020B0604020202020204" pitchFamily="34" charset="0"/>
              </a:rPr>
              <a:t> </a:t>
            </a:r>
            <a:endParaRPr lang="en-US" sz="2800" dirty="0">
              <a:solidFill>
                <a:schemeClr val="accent1">
                  <a:lumMod val="60000"/>
                  <a:lumOff val="40000"/>
                </a:schemeClr>
              </a:solidFill>
              <a:latin typeface="Arial" panose="020B0604020202020204" pitchFamily="34" charset="0"/>
              <a:cs typeface="Arial" panose="020B0604020202020204" pitchFamily="34" charset="0"/>
            </a:endParaRPr>
          </a:p>
        </p:txBody>
      </p:sp>
      <p:sp>
        <p:nvSpPr>
          <p:cNvPr id="6" name="TextBox 5"/>
          <p:cNvSpPr txBox="1"/>
          <p:nvPr/>
        </p:nvSpPr>
        <p:spPr>
          <a:xfrm>
            <a:off x="398584" y="644769"/>
            <a:ext cx="3663182" cy="461665"/>
          </a:xfrm>
          <a:prstGeom prst="rect">
            <a:avLst/>
          </a:prstGeom>
          <a:noFill/>
        </p:spPr>
        <p:txBody>
          <a:bodyPr wrap="none" rtlCol="0">
            <a:spAutoFit/>
          </a:bodyPr>
          <a:lstStyle/>
          <a:p>
            <a:r>
              <a:rPr lang="de-DE" sz="2400" i="1">
                <a:solidFill>
                  <a:schemeClr val="accent1">
                    <a:lumMod val="60000"/>
                    <a:lumOff val="40000"/>
                  </a:schemeClr>
                </a:solidFill>
                <a:latin typeface="Arial" panose="020B0604020202020204" pitchFamily="34" charset="0"/>
                <a:cs typeface="Arial" panose="020B0604020202020204" pitchFamily="34" charset="0"/>
              </a:rPr>
              <a:t>Globale Qualitätsleitlinien</a:t>
            </a:r>
          </a:p>
        </p:txBody>
      </p:sp>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
        <p:nvSpPr>
          <p:cNvPr id="9" name="TextBox 8">
            <a:extLst>
              <a:ext uri="{FF2B5EF4-FFF2-40B4-BE49-F238E27FC236}">
                <a16:creationId xmlns:a16="http://schemas.microsoft.com/office/drawing/2014/main" id="{D06E110E-2250-4F17-812A-532C85B8F799}"/>
              </a:ext>
            </a:extLst>
          </p:cNvPr>
          <p:cNvSpPr txBox="1"/>
          <p:nvPr/>
        </p:nvSpPr>
        <p:spPr>
          <a:xfrm>
            <a:off x="446795" y="1616575"/>
            <a:ext cx="8167225" cy="2677656"/>
          </a:xfrm>
          <a:prstGeom prst="rect">
            <a:avLst/>
          </a:prstGeom>
          <a:noFill/>
        </p:spPr>
        <p:txBody>
          <a:bodyPr wrap="square" rtlCol="0">
            <a:spAutoFit/>
          </a:bodyPr>
          <a:lstStyle/>
          <a:p>
            <a:pPr algn="just"/>
            <a:r>
              <a:rPr lang="de-DE" sz="2400" b="1" dirty="0">
                <a:solidFill>
                  <a:schemeClr val="bg1"/>
                </a:solidFill>
              </a:rPr>
              <a:t>Durch</a:t>
            </a:r>
            <a:r>
              <a:rPr lang="en-US" sz="2400" b="1" dirty="0">
                <a:solidFill>
                  <a:schemeClr val="bg1"/>
                </a:solidFill>
              </a:rPr>
              <a:t> </a:t>
            </a:r>
            <a:r>
              <a:rPr lang="de-DE" sz="2400" b="1" dirty="0">
                <a:solidFill>
                  <a:schemeClr val="bg1"/>
                </a:solidFill>
              </a:rPr>
              <a:t>unsere Vision, Mission und Werte, repräsentiert dieses Leitbild unser Engagement, die Anforderungen unserer Kunden zu übertreffen und die geltenden Anforderungen für alle Beteiligten zu erfüllen, indem wir alle unsere Teammitglieder motivieren, um eine Kultur der Null Fehler Toleranz zu erschaffen, was wir durch die fortlaufende Verbesserung von unserem Qualität Management System erreichen.</a:t>
            </a:r>
          </a:p>
        </p:txBody>
      </p:sp>
    </p:spTree>
    <p:extLst>
      <p:ext uri="{BB962C8B-B14F-4D97-AF65-F5344CB8AC3E}">
        <p14:creationId xmlns:p14="http://schemas.microsoft.com/office/powerpoint/2010/main" val="2422573871"/>
      </p:ext>
    </p:extLst>
  </p:cSld>
  <p:clrMapOvr>
    <a:masterClrMapping/>
  </p:clrMapOvr>
  <p:transition spd="slow" advClick="0" advTm="30000">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
        <p:nvSpPr>
          <p:cNvPr id="10" name="TextBox 9">
            <a:extLst>
              <a:ext uri="{FF2B5EF4-FFF2-40B4-BE49-F238E27FC236}">
                <a16:creationId xmlns:a16="http://schemas.microsoft.com/office/drawing/2014/main" id="{CA86F31B-EA42-4F49-AAC0-4BD52CAC5A02}"/>
              </a:ext>
            </a:extLst>
          </p:cNvPr>
          <p:cNvSpPr txBox="1"/>
          <p:nvPr/>
        </p:nvSpPr>
        <p:spPr>
          <a:xfrm>
            <a:off x="398584" y="644769"/>
            <a:ext cx="3730508" cy="461665"/>
          </a:xfrm>
          <a:prstGeom prst="rect">
            <a:avLst/>
          </a:prstGeom>
          <a:noFill/>
        </p:spPr>
        <p:txBody>
          <a:bodyPr wrap="none" rtlCol="0">
            <a:spAutoFit/>
          </a:bodyPr>
          <a:lstStyle/>
          <a:p>
            <a:r>
              <a:rPr lang="es-MX" sz="2400" i="1" dirty="0">
                <a:solidFill>
                  <a:schemeClr val="accent1">
                    <a:lumMod val="60000"/>
                    <a:lumOff val="40000"/>
                  </a:schemeClr>
                </a:solidFill>
                <a:latin typeface="Arial" panose="020B0604020202020204" pitchFamily="34" charset="0"/>
                <a:cs typeface="Arial" panose="020B0604020202020204" pitchFamily="34" charset="0"/>
              </a:rPr>
              <a:t>Política de Calidad Global</a:t>
            </a:r>
          </a:p>
        </p:txBody>
      </p:sp>
      <p:sp>
        <p:nvSpPr>
          <p:cNvPr id="11" name="TextBox 10">
            <a:extLst>
              <a:ext uri="{FF2B5EF4-FFF2-40B4-BE49-F238E27FC236}">
                <a16:creationId xmlns:a16="http://schemas.microsoft.com/office/drawing/2014/main" id="{001225C0-1C39-48B4-BE02-29B9530E4E2E}"/>
              </a:ext>
            </a:extLst>
          </p:cNvPr>
          <p:cNvSpPr txBox="1"/>
          <p:nvPr/>
        </p:nvSpPr>
        <p:spPr>
          <a:xfrm>
            <a:off x="3301871" y="5571261"/>
            <a:ext cx="4323620" cy="523220"/>
          </a:xfrm>
          <a:prstGeom prst="rect">
            <a:avLst/>
          </a:prstGeom>
          <a:noFill/>
        </p:spPr>
        <p:txBody>
          <a:bodyPr wrap="none" rtlCol="0">
            <a:spAutoFit/>
          </a:bodyPr>
          <a:lstStyle/>
          <a:p>
            <a:r>
              <a:rPr lang="en-US" sz="2800" dirty="0">
                <a:solidFill>
                  <a:schemeClr val="accent1">
                    <a:lumMod val="60000"/>
                    <a:lumOff val="40000"/>
                  </a:schemeClr>
                </a:solidFill>
                <a:latin typeface="Arial" panose="020B0604020202020204" pitchFamily="34" charset="0"/>
                <a:cs typeface="Arial" panose="020B0604020202020204" pitchFamily="34" charset="0"/>
              </a:rPr>
              <a:t>Política de Calidad Global</a:t>
            </a:r>
          </a:p>
        </p:txBody>
      </p:sp>
      <p:sp>
        <p:nvSpPr>
          <p:cNvPr id="12" name="TextBox 11">
            <a:extLst>
              <a:ext uri="{FF2B5EF4-FFF2-40B4-BE49-F238E27FC236}">
                <a16:creationId xmlns:a16="http://schemas.microsoft.com/office/drawing/2014/main" id="{352A0910-B779-4A01-9577-99005A087948}"/>
              </a:ext>
            </a:extLst>
          </p:cNvPr>
          <p:cNvSpPr txBox="1"/>
          <p:nvPr/>
        </p:nvSpPr>
        <p:spPr>
          <a:xfrm>
            <a:off x="419643" y="1873213"/>
            <a:ext cx="8283953" cy="2677656"/>
          </a:xfrm>
          <a:prstGeom prst="rect">
            <a:avLst/>
          </a:prstGeom>
          <a:noFill/>
        </p:spPr>
        <p:txBody>
          <a:bodyPr wrap="square" rtlCol="0">
            <a:spAutoFit/>
          </a:bodyPr>
          <a:lstStyle/>
          <a:p>
            <a:pPr algn="just"/>
            <a:r>
              <a:rPr lang="es-MX" sz="2400" b="1" dirty="0">
                <a:solidFill>
                  <a:schemeClr val="bg1"/>
                </a:solidFill>
              </a:rPr>
              <a:t>A través de nuestra Visión, Misión y Valores, ésta política es nuestro compromiso de exceder los requerimientos de nuestros clientes así como satisfacer los requerimientos aplicables de los accionistas, por medio de la motivación de todos nuestros compañeros de equipo para crear una cultura de cero defectos y el mejoramiento continuo de nuestro Sistema de Control de Calidad.</a:t>
            </a:r>
          </a:p>
        </p:txBody>
      </p:sp>
    </p:spTree>
    <p:extLst>
      <p:ext uri="{BB962C8B-B14F-4D97-AF65-F5344CB8AC3E}">
        <p14:creationId xmlns:p14="http://schemas.microsoft.com/office/powerpoint/2010/main" val="3814049639"/>
      </p:ext>
    </p:extLst>
  </p:cSld>
  <p:clrMapOvr>
    <a:masterClrMapping/>
  </p:clrMapOvr>
  <p:transition spd="slow" advClick="0" advTm="30000">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5" name="TextBox 4"/>
          <p:cNvSpPr txBox="1"/>
          <p:nvPr/>
        </p:nvSpPr>
        <p:spPr>
          <a:xfrm>
            <a:off x="3270738" y="5565530"/>
            <a:ext cx="3581430" cy="523220"/>
          </a:xfrm>
          <a:prstGeom prst="rect">
            <a:avLst/>
          </a:prstGeom>
          <a:noFill/>
        </p:spPr>
        <p:txBody>
          <a:bodyPr wrap="none" rtlCol="0">
            <a:spAutoFit/>
          </a:bodyPr>
          <a:lstStyle/>
          <a:p>
            <a:r>
              <a:rPr lang="en-US" sz="2800"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6" name="TextBox 5"/>
          <p:cNvSpPr txBox="1"/>
          <p:nvPr/>
        </p:nvSpPr>
        <p:spPr>
          <a:xfrm>
            <a:off x="398584" y="644769"/>
            <a:ext cx="3026791" cy="461665"/>
          </a:xfrm>
          <a:prstGeom prst="rect">
            <a:avLst/>
          </a:prstGeom>
          <a:noFill/>
        </p:spPr>
        <p:txBody>
          <a:bodyPr wrap="none" rtlCol="0">
            <a:spAutoFit/>
          </a:bodyPr>
          <a:lstStyle/>
          <a:p>
            <a:r>
              <a:rPr lang="en-US" sz="2400" i="1"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13" name="TextBox 12">
            <a:extLst>
              <a:ext uri="{FF2B5EF4-FFF2-40B4-BE49-F238E27FC236}">
                <a16:creationId xmlns:a16="http://schemas.microsoft.com/office/drawing/2014/main" id="{FFA1F445-8DEB-41C3-8B5B-108C49763A9F}"/>
              </a:ext>
            </a:extLst>
          </p:cNvPr>
          <p:cNvSpPr txBox="1"/>
          <p:nvPr/>
        </p:nvSpPr>
        <p:spPr>
          <a:xfrm>
            <a:off x="446795" y="1269085"/>
            <a:ext cx="8283953" cy="3416320"/>
          </a:xfrm>
          <a:prstGeom prst="rect">
            <a:avLst/>
          </a:prstGeom>
          <a:noFill/>
        </p:spPr>
        <p:txBody>
          <a:bodyPr wrap="square" rtlCol="0">
            <a:spAutoFit/>
          </a:bodyPr>
          <a:lstStyle/>
          <a:p>
            <a:pPr algn="just"/>
            <a:r>
              <a:rPr lang="en-US" sz="2400" b="1" dirty="0">
                <a:solidFill>
                  <a:schemeClr val="bg1"/>
                </a:solidFill>
              </a:rPr>
              <a:t>Through our Vision, Mission, and Values, this policy is our commitment to exceed customer requirements, and to satisfy  applicable requirements for all stakeholders, by motivating all our team members to create a culture of zero defects through the continual improvement of our Quality Management System.</a:t>
            </a:r>
          </a:p>
          <a:p>
            <a:pPr algn="just"/>
            <a:endParaRPr lang="en-US" b="1" dirty="0">
              <a:solidFill>
                <a:schemeClr val="bg1"/>
              </a:solidFill>
            </a:endParaRPr>
          </a:p>
          <a:p>
            <a:pPr algn="just"/>
            <a:r>
              <a:rPr lang="zh-CN" altLang="en-US" b="1" dirty="0">
                <a:solidFill>
                  <a:schemeClr val="bg1"/>
                </a:solidFill>
              </a:rPr>
              <a:t>通过我们的愿景，使命和价值观，这个方针是激励我们所有的团队成员通过持续不断完善质量管理体系创造零缺陷的文化以超越客户要求，并满足所有利益相关者的适用要求 。</a:t>
            </a:r>
          </a:p>
        </p:txBody>
      </p:sp>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
        <p:nvSpPr>
          <p:cNvPr id="10" name="矩形 1">
            <a:extLst>
              <a:ext uri="{FF2B5EF4-FFF2-40B4-BE49-F238E27FC236}">
                <a16:creationId xmlns:a16="http://schemas.microsoft.com/office/drawing/2014/main" id="{A8C563F3-1A7E-481C-8651-3DA733875193}"/>
              </a:ext>
            </a:extLst>
          </p:cNvPr>
          <p:cNvSpPr/>
          <p:nvPr/>
        </p:nvSpPr>
        <p:spPr>
          <a:xfrm>
            <a:off x="3484369" y="714167"/>
            <a:ext cx="1415772" cy="338554"/>
          </a:xfrm>
          <a:prstGeom prst="rect">
            <a:avLst/>
          </a:prstGeom>
        </p:spPr>
        <p:txBody>
          <a:bodyPr wrap="none">
            <a:spAutoFit/>
          </a:bodyPr>
          <a:lstStyle/>
          <a:p>
            <a:r>
              <a:rPr lang="zh-CN" altLang="en-US" sz="1600" dirty="0">
                <a:solidFill>
                  <a:schemeClr val="accent1">
                    <a:lumMod val="60000"/>
                    <a:lumOff val="40000"/>
                  </a:schemeClr>
                </a:solidFill>
                <a:latin typeface="Arial" panose="020B0604020202020204" pitchFamily="34" charset="0"/>
                <a:cs typeface="Arial" panose="020B0604020202020204" pitchFamily="34" charset="0"/>
              </a:rPr>
              <a:t>全球质量政策</a:t>
            </a:r>
            <a:endParaRPr lang="en-US" altLang="zh-CN" sz="1600" dirty="0">
              <a:solidFill>
                <a:schemeClr val="accent1">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9284073"/>
      </p:ext>
    </p:extLst>
  </p:cSld>
  <p:clrMapOvr>
    <a:masterClrMapping/>
  </p:clrMapOvr>
  <p:transition spd="slow" advClick="0" advTm="30000">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48" y="350804"/>
            <a:ext cx="8953743" cy="5987346"/>
          </a:xfrm>
          <a:prstGeom prst="rect">
            <a:avLst/>
          </a:prstGeom>
        </p:spPr>
      </p:pic>
      <p:sp>
        <p:nvSpPr>
          <p:cNvPr id="5" name="TextBox 4"/>
          <p:cNvSpPr txBox="1"/>
          <p:nvPr/>
        </p:nvSpPr>
        <p:spPr>
          <a:xfrm>
            <a:off x="3270738" y="5565530"/>
            <a:ext cx="3581430" cy="523220"/>
          </a:xfrm>
          <a:prstGeom prst="rect">
            <a:avLst/>
          </a:prstGeom>
          <a:noFill/>
        </p:spPr>
        <p:txBody>
          <a:bodyPr wrap="none" rtlCol="0">
            <a:spAutoFit/>
          </a:bodyPr>
          <a:lstStyle/>
          <a:p>
            <a:r>
              <a:rPr lang="en-US" sz="2800"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6" name="TextBox 5"/>
          <p:cNvSpPr txBox="1"/>
          <p:nvPr/>
        </p:nvSpPr>
        <p:spPr>
          <a:xfrm>
            <a:off x="398584" y="644769"/>
            <a:ext cx="3026791" cy="461665"/>
          </a:xfrm>
          <a:prstGeom prst="rect">
            <a:avLst/>
          </a:prstGeom>
          <a:noFill/>
        </p:spPr>
        <p:txBody>
          <a:bodyPr wrap="none" rtlCol="0">
            <a:spAutoFit/>
          </a:bodyPr>
          <a:lstStyle/>
          <a:p>
            <a:r>
              <a:rPr lang="en-US" sz="2400" i="1" dirty="0">
                <a:solidFill>
                  <a:schemeClr val="accent1">
                    <a:lumMod val="60000"/>
                    <a:lumOff val="40000"/>
                  </a:schemeClr>
                </a:solidFill>
                <a:latin typeface="Arial" panose="020B0604020202020204" pitchFamily="34" charset="0"/>
                <a:cs typeface="Arial" panose="020B0604020202020204" pitchFamily="34" charset="0"/>
              </a:rPr>
              <a:t>Global Quality Policy</a:t>
            </a:r>
          </a:p>
        </p:txBody>
      </p:sp>
      <p:sp>
        <p:nvSpPr>
          <p:cNvPr id="13" name="TextBox 12">
            <a:extLst>
              <a:ext uri="{FF2B5EF4-FFF2-40B4-BE49-F238E27FC236}">
                <a16:creationId xmlns:a16="http://schemas.microsoft.com/office/drawing/2014/main" id="{FFA1F445-8DEB-41C3-8B5B-108C49763A9F}"/>
              </a:ext>
            </a:extLst>
          </p:cNvPr>
          <p:cNvSpPr txBox="1"/>
          <p:nvPr/>
        </p:nvSpPr>
        <p:spPr>
          <a:xfrm>
            <a:off x="446795" y="2338391"/>
            <a:ext cx="8283953" cy="1569660"/>
          </a:xfrm>
          <a:prstGeom prst="rect">
            <a:avLst/>
          </a:prstGeom>
          <a:noFill/>
        </p:spPr>
        <p:txBody>
          <a:bodyPr wrap="square" rtlCol="0">
            <a:spAutoFit/>
          </a:bodyPr>
          <a:lstStyle/>
          <a:p>
            <a:pPr algn="just"/>
            <a:r>
              <a:rPr lang="zh-CN" altLang="en-US" sz="2400" b="1" dirty="0">
                <a:solidFill>
                  <a:schemeClr val="bg1"/>
                </a:solidFill>
              </a:rPr>
              <a:t>通过我们的愿景，使命和价值观，这个方针是激励我们所有的团队成员通过持续不断完善质量管理体系创造零缺陷的文化以超越客户要求，并满足所有利益相关者的适用要求 。</a:t>
            </a:r>
          </a:p>
          <a:p>
            <a:pPr algn="just"/>
            <a:endParaRPr lang="en-US" sz="2400" b="1" dirty="0">
              <a:solidFill>
                <a:schemeClr val="bg1"/>
              </a:solidFill>
            </a:endParaRPr>
          </a:p>
        </p:txBody>
      </p:sp>
      <p:sp>
        <p:nvSpPr>
          <p:cNvPr id="18" name="TextBox 17">
            <a:extLst>
              <a:ext uri="{FF2B5EF4-FFF2-40B4-BE49-F238E27FC236}">
                <a16:creationId xmlns:a16="http://schemas.microsoft.com/office/drawing/2014/main" id="{ECA73B52-AC5E-4CDA-AB5C-46B591A2D6C4}"/>
              </a:ext>
            </a:extLst>
          </p:cNvPr>
          <p:cNvSpPr txBox="1"/>
          <p:nvPr/>
        </p:nvSpPr>
        <p:spPr>
          <a:xfrm>
            <a:off x="8048273" y="6129038"/>
            <a:ext cx="990219" cy="215444"/>
          </a:xfrm>
          <a:prstGeom prst="rect">
            <a:avLst/>
          </a:prstGeom>
          <a:noFill/>
        </p:spPr>
        <p:txBody>
          <a:bodyPr wrap="square" rtlCol="0">
            <a:spAutoFit/>
          </a:bodyPr>
          <a:lstStyle/>
          <a:p>
            <a:r>
              <a:rPr lang="en-US" sz="800" dirty="0">
                <a:solidFill>
                  <a:schemeClr val="bg1"/>
                </a:solidFill>
              </a:rPr>
              <a:t>NGPOL-01 Rev_01</a:t>
            </a:r>
          </a:p>
        </p:txBody>
      </p:sp>
      <p:sp>
        <p:nvSpPr>
          <p:cNvPr id="19" name="TextBox 18">
            <a:extLst>
              <a:ext uri="{FF2B5EF4-FFF2-40B4-BE49-F238E27FC236}">
                <a16:creationId xmlns:a16="http://schemas.microsoft.com/office/drawing/2014/main" id="{3F9686E3-E431-4A64-8107-995560F909D9}"/>
              </a:ext>
            </a:extLst>
          </p:cNvPr>
          <p:cNvSpPr txBox="1"/>
          <p:nvPr/>
        </p:nvSpPr>
        <p:spPr>
          <a:xfrm>
            <a:off x="446795"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Ken Hopkins, CEO </a:t>
            </a:r>
          </a:p>
        </p:txBody>
      </p:sp>
      <p:sp>
        <p:nvSpPr>
          <p:cNvPr id="20" name="TextBox 19">
            <a:extLst>
              <a:ext uri="{FF2B5EF4-FFF2-40B4-BE49-F238E27FC236}">
                <a16:creationId xmlns:a16="http://schemas.microsoft.com/office/drawing/2014/main" id="{3E8A4A83-D145-4018-ACDC-CD1A2CB8939F}"/>
              </a:ext>
            </a:extLst>
          </p:cNvPr>
          <p:cNvSpPr txBox="1"/>
          <p:nvPr/>
        </p:nvSpPr>
        <p:spPr>
          <a:xfrm>
            <a:off x="4623947" y="4804373"/>
            <a:ext cx="3990073" cy="523220"/>
          </a:xfrm>
          <a:prstGeom prst="rect">
            <a:avLst/>
          </a:prstGeom>
          <a:noFill/>
        </p:spPr>
        <p:txBody>
          <a:bodyPr wrap="square" rtlCol="0">
            <a:spAutoFit/>
          </a:bodyPr>
          <a:lstStyle/>
          <a:p>
            <a:r>
              <a:rPr lang="en-US" sz="1400" dirty="0">
                <a:solidFill>
                  <a:schemeClr val="bg1"/>
                </a:solidFill>
              </a:rPr>
              <a:t>______________________________</a:t>
            </a:r>
          </a:p>
          <a:p>
            <a:r>
              <a:rPr lang="en-US" sz="1400" dirty="0">
                <a:solidFill>
                  <a:schemeClr val="bg1"/>
                </a:solidFill>
              </a:rPr>
              <a:t>Gerry Coster, COO </a:t>
            </a:r>
          </a:p>
        </p:txBody>
      </p:sp>
      <p:sp>
        <p:nvSpPr>
          <p:cNvPr id="9" name="矩形 1">
            <a:extLst>
              <a:ext uri="{FF2B5EF4-FFF2-40B4-BE49-F238E27FC236}">
                <a16:creationId xmlns:a16="http://schemas.microsoft.com/office/drawing/2014/main" id="{59649457-D90A-48E5-BED6-D8C00CD4EE32}"/>
              </a:ext>
            </a:extLst>
          </p:cNvPr>
          <p:cNvSpPr/>
          <p:nvPr/>
        </p:nvSpPr>
        <p:spPr>
          <a:xfrm>
            <a:off x="3484369" y="714167"/>
            <a:ext cx="1415772" cy="338554"/>
          </a:xfrm>
          <a:prstGeom prst="rect">
            <a:avLst/>
          </a:prstGeom>
        </p:spPr>
        <p:txBody>
          <a:bodyPr wrap="none">
            <a:spAutoFit/>
          </a:bodyPr>
          <a:lstStyle/>
          <a:p>
            <a:r>
              <a:rPr lang="zh-CN" altLang="en-US" sz="1600" dirty="0">
                <a:solidFill>
                  <a:schemeClr val="accent1">
                    <a:lumMod val="60000"/>
                    <a:lumOff val="40000"/>
                  </a:schemeClr>
                </a:solidFill>
                <a:latin typeface="Arial" panose="020B0604020202020204" pitchFamily="34" charset="0"/>
                <a:cs typeface="Arial" panose="020B0604020202020204" pitchFamily="34" charset="0"/>
              </a:rPr>
              <a:t>全球质量政策</a:t>
            </a:r>
            <a:endParaRPr lang="en-US" altLang="zh-CN" sz="1600" dirty="0">
              <a:solidFill>
                <a:schemeClr val="accent1">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4970518"/>
      </p:ext>
    </p:extLst>
  </p:cSld>
  <p:clrMapOvr>
    <a:masterClrMapping/>
  </p:clrMapOvr>
  <p:transition spd="slow" advClick="0" advTm="30000">
    <p:randomBar dir="vert"/>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1501</TotalTime>
  <Words>557</Words>
  <Application>Microsoft Office PowerPoint</Application>
  <PresentationFormat>Letter Paper (8.5x11 in)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等线</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Colon, Wanda</dc:creator>
  <cp:lastModifiedBy>Colon, Wanda</cp:lastModifiedBy>
  <cp:revision>85</cp:revision>
  <cp:lastPrinted>2018-01-30T14:29:48Z</cp:lastPrinted>
  <dcterms:created xsi:type="dcterms:W3CDTF">2017-05-05T19:49:29Z</dcterms:created>
  <dcterms:modified xsi:type="dcterms:W3CDTF">2018-03-20T17:45:10Z</dcterms:modified>
</cp:coreProperties>
</file>