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4" r:id="rId2"/>
    <p:sldId id="265" r:id="rId3"/>
    <p:sldId id="266" r:id="rId4"/>
    <p:sldId id="267" r:id="rId5"/>
    <p:sldId id="268" r:id="rId6"/>
  </p:sldIdLst>
  <p:sldSz cx="9144000" cy="6858000" type="letter"/>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FE11D8-6FFC-429E-85B2-75E64D43C186}" v="3" dt="2021-11-16T19:16:55.5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522" autoAdjust="0"/>
  </p:normalViewPr>
  <p:slideViewPr>
    <p:cSldViewPr snapToGrid="0">
      <p:cViewPr varScale="1">
        <p:scale>
          <a:sx n="85" d="100"/>
          <a:sy n="85" d="100"/>
        </p:scale>
        <p:origin x="232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Clive" userId="f18d9462-b888-4bb3-9871-1ed027119d2f" providerId="ADAL" clId="{0DFE11D8-6FFC-429E-85B2-75E64D43C186}"/>
    <pc:docChg chg="custSel modSld">
      <pc:chgData name="Smith, Clive" userId="f18d9462-b888-4bb3-9871-1ed027119d2f" providerId="ADAL" clId="{0DFE11D8-6FFC-429E-85B2-75E64D43C186}" dt="2021-11-16T19:28:38.021" v="87" actId="6549"/>
      <pc:docMkLst>
        <pc:docMk/>
      </pc:docMkLst>
      <pc:sldChg chg="modSp mod">
        <pc:chgData name="Smith, Clive" userId="f18d9462-b888-4bb3-9871-1ed027119d2f" providerId="ADAL" clId="{0DFE11D8-6FFC-429E-85B2-75E64D43C186}" dt="2021-11-16T19:19:06.338" v="0" actId="207"/>
        <pc:sldMkLst>
          <pc:docMk/>
          <pc:sldMk cId="2585213785" sldId="264"/>
        </pc:sldMkLst>
        <pc:spChg chg="mod">
          <ac:chgData name="Smith, Clive" userId="f18d9462-b888-4bb3-9871-1ed027119d2f" providerId="ADAL" clId="{0DFE11D8-6FFC-429E-85B2-75E64D43C186}" dt="2021-11-16T19:19:06.338" v="0" actId="207"/>
          <ac:spMkLst>
            <pc:docMk/>
            <pc:sldMk cId="2585213785" sldId="264"/>
            <ac:spMk id="5" creationId="{00000000-0000-0000-0000-000000000000}"/>
          </ac:spMkLst>
        </pc:spChg>
      </pc:sldChg>
      <pc:sldChg chg="modSp mod">
        <pc:chgData name="Smith, Clive" userId="f18d9462-b888-4bb3-9871-1ed027119d2f" providerId="ADAL" clId="{0DFE11D8-6FFC-429E-85B2-75E64D43C186}" dt="2021-11-16T19:19:26.392" v="1" actId="207"/>
        <pc:sldMkLst>
          <pc:docMk/>
          <pc:sldMk cId="3290577546" sldId="265"/>
        </pc:sldMkLst>
        <pc:spChg chg="mod">
          <ac:chgData name="Smith, Clive" userId="f18d9462-b888-4bb3-9871-1ed027119d2f" providerId="ADAL" clId="{0DFE11D8-6FFC-429E-85B2-75E64D43C186}" dt="2021-11-16T19:19:26.392" v="1" actId="207"/>
          <ac:spMkLst>
            <pc:docMk/>
            <pc:sldMk cId="3290577546" sldId="265"/>
            <ac:spMk id="5" creationId="{00000000-0000-0000-0000-000000000000}"/>
          </ac:spMkLst>
        </pc:spChg>
      </pc:sldChg>
      <pc:sldChg chg="addSp delSp modSp mod">
        <pc:chgData name="Smith, Clive" userId="f18d9462-b888-4bb3-9871-1ed027119d2f" providerId="ADAL" clId="{0DFE11D8-6FFC-429E-85B2-75E64D43C186}" dt="2021-11-16T19:28:38.021" v="87" actId="6549"/>
        <pc:sldMkLst>
          <pc:docMk/>
          <pc:sldMk cId="2745510558" sldId="266"/>
        </pc:sldMkLst>
        <pc:spChg chg="mod">
          <ac:chgData name="Smith, Clive" userId="f18d9462-b888-4bb3-9871-1ed027119d2f" providerId="ADAL" clId="{0DFE11D8-6FFC-429E-85B2-75E64D43C186}" dt="2021-11-16T19:27:35.048" v="82" actId="1076"/>
          <ac:spMkLst>
            <pc:docMk/>
            <pc:sldMk cId="2745510558" sldId="266"/>
            <ac:spMk id="5" creationId="{00000000-0000-0000-0000-000000000000}"/>
          </ac:spMkLst>
        </pc:spChg>
        <pc:spChg chg="add del mod">
          <ac:chgData name="Smith, Clive" userId="f18d9462-b888-4bb3-9871-1ed027119d2f" providerId="ADAL" clId="{0DFE11D8-6FFC-429E-85B2-75E64D43C186}" dt="2021-11-16T19:28:18.884" v="84" actId="478"/>
          <ac:spMkLst>
            <pc:docMk/>
            <pc:sldMk cId="2745510558" sldId="266"/>
            <ac:spMk id="14" creationId="{12395A3D-F967-4A09-8E52-0A7B86B93D79}"/>
          </ac:spMkLst>
        </pc:spChg>
        <pc:spChg chg="mod">
          <ac:chgData name="Smith, Clive" userId="f18d9462-b888-4bb3-9871-1ed027119d2f" providerId="ADAL" clId="{0DFE11D8-6FFC-429E-85B2-75E64D43C186}" dt="2021-11-16T19:27:26.632" v="81" actId="1076"/>
          <ac:spMkLst>
            <pc:docMk/>
            <pc:sldMk cId="2745510558" sldId="266"/>
            <ac:spMk id="16" creationId="{1BF94A7B-251A-46DC-9AA3-E991570B1928}"/>
          </ac:spMkLst>
        </pc:spChg>
        <pc:spChg chg="mod">
          <ac:chgData name="Smith, Clive" userId="f18d9462-b888-4bb3-9871-1ed027119d2f" providerId="ADAL" clId="{0DFE11D8-6FFC-429E-85B2-75E64D43C186}" dt="2021-11-16T19:28:38.021" v="87" actId="6549"/>
          <ac:spMkLst>
            <pc:docMk/>
            <pc:sldMk cId="2745510558" sldId="266"/>
            <ac:spMk id="17" creationId="{B85D6D12-41AE-40A0-9B20-6A8588B6D5AC}"/>
          </ac:spMkLst>
        </pc:spChg>
        <pc:spChg chg="add mod">
          <ac:chgData name="Smith, Clive" userId="f18d9462-b888-4bb3-9871-1ed027119d2f" providerId="ADAL" clId="{0DFE11D8-6FFC-429E-85B2-75E64D43C186}" dt="2021-11-16T19:25:36.798" v="64" actId="255"/>
          <ac:spMkLst>
            <pc:docMk/>
            <pc:sldMk cId="2745510558" sldId="266"/>
            <ac:spMk id="18" creationId="{5798F3C0-DFF5-4DD1-941F-9F766A5AC784}"/>
          </ac:spMkLst>
        </pc:spChg>
        <pc:spChg chg="add del mod">
          <ac:chgData name="Smith, Clive" userId="f18d9462-b888-4bb3-9871-1ed027119d2f" providerId="ADAL" clId="{0DFE11D8-6FFC-429E-85B2-75E64D43C186}" dt="2021-11-16T19:24:29.516" v="58" actId="478"/>
          <ac:spMkLst>
            <pc:docMk/>
            <pc:sldMk cId="2745510558" sldId="266"/>
            <ac:spMk id="19" creationId="{F7691D0E-0572-43EC-BC82-B35EA31B8ECD}"/>
          </ac:spMkLst>
        </pc:spChg>
        <pc:spChg chg="add mod">
          <ac:chgData name="Smith, Clive" userId="f18d9462-b888-4bb3-9871-1ed027119d2f" providerId="ADAL" clId="{0DFE11D8-6FFC-429E-85B2-75E64D43C186}" dt="2021-11-16T19:26:14.734" v="74" actId="6549"/>
          <ac:spMkLst>
            <pc:docMk/>
            <pc:sldMk cId="2745510558" sldId="266"/>
            <ac:spMk id="20" creationId="{ADD461AE-51B3-4255-A4CF-CC8FEFCAC60B}"/>
          </ac:spMkLst>
        </pc:spChg>
      </pc:sldChg>
      <pc:sldChg chg="modSp mod">
        <pc:chgData name="Smith, Clive" userId="f18d9462-b888-4bb3-9871-1ed027119d2f" providerId="ADAL" clId="{0DFE11D8-6FFC-429E-85B2-75E64D43C186}" dt="2021-11-16T19:19:49.713" v="3" actId="207"/>
        <pc:sldMkLst>
          <pc:docMk/>
          <pc:sldMk cId="261681010" sldId="267"/>
        </pc:sldMkLst>
        <pc:spChg chg="mod">
          <ac:chgData name="Smith, Clive" userId="f18d9462-b888-4bb3-9871-1ed027119d2f" providerId="ADAL" clId="{0DFE11D8-6FFC-429E-85B2-75E64D43C186}" dt="2021-11-16T19:19:49.713" v="3" actId="207"/>
          <ac:spMkLst>
            <pc:docMk/>
            <pc:sldMk cId="261681010" sldId="267"/>
            <ac:spMk id="5" creationId="{00000000-0000-0000-0000-000000000000}"/>
          </ac:spMkLst>
        </pc:spChg>
      </pc:sldChg>
      <pc:sldChg chg="modSp mod">
        <pc:chgData name="Smith, Clive" userId="f18d9462-b888-4bb3-9871-1ed027119d2f" providerId="ADAL" clId="{0DFE11D8-6FFC-429E-85B2-75E64D43C186}" dt="2021-11-16T19:19:59.842" v="4" actId="207"/>
        <pc:sldMkLst>
          <pc:docMk/>
          <pc:sldMk cId="1521556760" sldId="268"/>
        </pc:sldMkLst>
        <pc:spChg chg="mod">
          <ac:chgData name="Smith, Clive" userId="f18d9462-b888-4bb3-9871-1ed027119d2f" providerId="ADAL" clId="{0DFE11D8-6FFC-429E-85B2-75E64D43C186}" dt="2021-11-16T19:19:59.842" v="4" actId="207"/>
          <ac:spMkLst>
            <pc:docMk/>
            <pc:sldMk cId="1521556760" sldId="268"/>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6C29F6C-1783-41A3-82DD-B1D9AB115F16}" type="datetimeFigureOut">
              <a:rPr lang="en-US" smtClean="0"/>
              <a:t>11/16/2021</a:t>
            </a:fld>
            <a:endParaRPr lang="en-US"/>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F1FB02E-01E1-49C2-A0CD-C2BD1B9EB1A1}" type="slidenum">
              <a:rPr lang="en-US" smtClean="0"/>
              <a:t>‹#›</a:t>
            </a:fld>
            <a:endParaRPr lang="en-US"/>
          </a:p>
        </p:txBody>
      </p:sp>
    </p:spTree>
    <p:extLst>
      <p:ext uri="{BB962C8B-B14F-4D97-AF65-F5344CB8AC3E}">
        <p14:creationId xmlns:p14="http://schemas.microsoft.com/office/powerpoint/2010/main" val="1397612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Responsible chemical management</a:t>
            </a:r>
          </a:p>
          <a:p>
            <a:r>
              <a:rPr lang="en-US" dirty="0"/>
              <a:t>Water Quality and consumption</a:t>
            </a:r>
          </a:p>
          <a:p>
            <a:r>
              <a:rPr lang="en-US" dirty="0"/>
              <a:t>Air Quality</a:t>
            </a:r>
          </a:p>
          <a:p>
            <a:r>
              <a:rPr lang="en-US" dirty="0"/>
              <a:t>Sustainable resource management and waste reduction</a:t>
            </a:r>
          </a:p>
          <a:p>
            <a:r>
              <a:rPr lang="en-US" dirty="0"/>
              <a:t>Energy efficiency, renewable energy, and greenhouse emissions</a:t>
            </a:r>
          </a:p>
        </p:txBody>
      </p:sp>
      <p:sp>
        <p:nvSpPr>
          <p:cNvPr id="4" name="Slide Number Placeholder 3"/>
          <p:cNvSpPr>
            <a:spLocks noGrp="1"/>
          </p:cNvSpPr>
          <p:nvPr>
            <p:ph type="sldNum" sz="quarter" idx="5"/>
          </p:nvPr>
        </p:nvSpPr>
        <p:spPr/>
        <p:txBody>
          <a:bodyPr/>
          <a:lstStyle/>
          <a:p>
            <a:fld id="{EF1FB02E-01E1-49C2-A0CD-C2BD1B9EB1A1}" type="slidenum">
              <a:rPr lang="en-US" smtClean="0"/>
              <a:t>1</a:t>
            </a:fld>
            <a:endParaRPr lang="en-US"/>
          </a:p>
        </p:txBody>
      </p:sp>
    </p:spTree>
    <p:extLst>
      <p:ext uri="{BB962C8B-B14F-4D97-AF65-F5344CB8AC3E}">
        <p14:creationId xmlns:p14="http://schemas.microsoft.com/office/powerpoint/2010/main" val="2923958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Responsible chemical management</a:t>
            </a:r>
          </a:p>
          <a:p>
            <a:r>
              <a:rPr lang="en-US" dirty="0"/>
              <a:t>Water Quality and consumption</a:t>
            </a:r>
          </a:p>
          <a:p>
            <a:r>
              <a:rPr lang="en-US" dirty="0"/>
              <a:t>Air Quality</a:t>
            </a:r>
          </a:p>
          <a:p>
            <a:r>
              <a:rPr lang="en-US" dirty="0"/>
              <a:t>Sustainable resource management and waste reduction</a:t>
            </a:r>
          </a:p>
          <a:p>
            <a:r>
              <a:rPr lang="en-US" dirty="0"/>
              <a:t>Energy efficiency, renewable energy, and greenhouse emissions</a:t>
            </a:r>
          </a:p>
        </p:txBody>
      </p:sp>
      <p:sp>
        <p:nvSpPr>
          <p:cNvPr id="4" name="Slide Number Placeholder 3"/>
          <p:cNvSpPr>
            <a:spLocks noGrp="1"/>
          </p:cNvSpPr>
          <p:nvPr>
            <p:ph type="sldNum" sz="quarter" idx="5"/>
          </p:nvPr>
        </p:nvSpPr>
        <p:spPr/>
        <p:txBody>
          <a:bodyPr/>
          <a:lstStyle/>
          <a:p>
            <a:fld id="{EF1FB02E-01E1-49C2-A0CD-C2BD1B9EB1A1}" type="slidenum">
              <a:rPr lang="en-US" smtClean="0"/>
              <a:t>2</a:t>
            </a:fld>
            <a:endParaRPr lang="en-US"/>
          </a:p>
        </p:txBody>
      </p:sp>
    </p:spTree>
    <p:extLst>
      <p:ext uri="{BB962C8B-B14F-4D97-AF65-F5344CB8AC3E}">
        <p14:creationId xmlns:p14="http://schemas.microsoft.com/office/powerpoint/2010/main" val="3482626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Responsible chemical management</a:t>
            </a:r>
          </a:p>
          <a:p>
            <a:r>
              <a:rPr lang="en-US" dirty="0"/>
              <a:t>Water Quality and consumption</a:t>
            </a:r>
          </a:p>
          <a:p>
            <a:r>
              <a:rPr lang="en-US" dirty="0"/>
              <a:t>Air Quality</a:t>
            </a:r>
          </a:p>
          <a:p>
            <a:r>
              <a:rPr lang="en-US" dirty="0"/>
              <a:t>Sustainable resource management and waste reduction</a:t>
            </a:r>
          </a:p>
          <a:p>
            <a:r>
              <a:rPr lang="en-US" dirty="0"/>
              <a:t>Energy efficiency, renewable energy, and greenhouse emissions</a:t>
            </a:r>
          </a:p>
        </p:txBody>
      </p:sp>
      <p:sp>
        <p:nvSpPr>
          <p:cNvPr id="4" name="Slide Number Placeholder 3"/>
          <p:cNvSpPr>
            <a:spLocks noGrp="1"/>
          </p:cNvSpPr>
          <p:nvPr>
            <p:ph type="sldNum" sz="quarter" idx="5"/>
          </p:nvPr>
        </p:nvSpPr>
        <p:spPr/>
        <p:txBody>
          <a:bodyPr/>
          <a:lstStyle/>
          <a:p>
            <a:fld id="{EF1FB02E-01E1-49C2-A0CD-C2BD1B9EB1A1}" type="slidenum">
              <a:rPr lang="en-US" smtClean="0"/>
              <a:t>3</a:t>
            </a:fld>
            <a:endParaRPr lang="en-US"/>
          </a:p>
        </p:txBody>
      </p:sp>
    </p:spTree>
    <p:extLst>
      <p:ext uri="{BB962C8B-B14F-4D97-AF65-F5344CB8AC3E}">
        <p14:creationId xmlns:p14="http://schemas.microsoft.com/office/powerpoint/2010/main" val="3510909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Responsible chemical management</a:t>
            </a:r>
          </a:p>
          <a:p>
            <a:r>
              <a:rPr lang="en-US" dirty="0"/>
              <a:t>Water Quality and consumption</a:t>
            </a:r>
          </a:p>
          <a:p>
            <a:r>
              <a:rPr lang="en-US" dirty="0"/>
              <a:t>Air Quality</a:t>
            </a:r>
          </a:p>
          <a:p>
            <a:r>
              <a:rPr lang="en-US" dirty="0"/>
              <a:t>Sustainable resource management and waste reduction</a:t>
            </a:r>
          </a:p>
          <a:p>
            <a:r>
              <a:rPr lang="en-US" dirty="0"/>
              <a:t>Energy efficiency, renewable energy, and greenhouse emissions</a:t>
            </a:r>
          </a:p>
        </p:txBody>
      </p:sp>
      <p:sp>
        <p:nvSpPr>
          <p:cNvPr id="4" name="Slide Number Placeholder 3"/>
          <p:cNvSpPr>
            <a:spLocks noGrp="1"/>
          </p:cNvSpPr>
          <p:nvPr>
            <p:ph type="sldNum" sz="quarter" idx="5"/>
          </p:nvPr>
        </p:nvSpPr>
        <p:spPr/>
        <p:txBody>
          <a:bodyPr/>
          <a:lstStyle/>
          <a:p>
            <a:fld id="{EF1FB02E-01E1-49C2-A0CD-C2BD1B9EB1A1}" type="slidenum">
              <a:rPr lang="en-US" smtClean="0"/>
              <a:t>4</a:t>
            </a:fld>
            <a:endParaRPr lang="en-US"/>
          </a:p>
        </p:txBody>
      </p:sp>
    </p:spTree>
    <p:extLst>
      <p:ext uri="{BB962C8B-B14F-4D97-AF65-F5344CB8AC3E}">
        <p14:creationId xmlns:p14="http://schemas.microsoft.com/office/powerpoint/2010/main" val="292395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Responsible chemical management</a:t>
            </a:r>
          </a:p>
          <a:p>
            <a:r>
              <a:rPr lang="en-US" dirty="0"/>
              <a:t>Water Quality and consumption</a:t>
            </a:r>
          </a:p>
          <a:p>
            <a:r>
              <a:rPr lang="en-US" dirty="0"/>
              <a:t>Air Quality</a:t>
            </a:r>
          </a:p>
          <a:p>
            <a:r>
              <a:rPr lang="en-US" dirty="0"/>
              <a:t>Sustainable resource management and waste reduction</a:t>
            </a:r>
          </a:p>
          <a:p>
            <a:r>
              <a:rPr lang="en-US" dirty="0"/>
              <a:t>Energy efficiency, renewable energy, and greenhouse emissions</a:t>
            </a:r>
          </a:p>
        </p:txBody>
      </p:sp>
      <p:sp>
        <p:nvSpPr>
          <p:cNvPr id="4" name="Slide Number Placeholder 3"/>
          <p:cNvSpPr>
            <a:spLocks noGrp="1"/>
          </p:cNvSpPr>
          <p:nvPr>
            <p:ph type="sldNum" sz="quarter" idx="5"/>
          </p:nvPr>
        </p:nvSpPr>
        <p:spPr/>
        <p:txBody>
          <a:bodyPr/>
          <a:lstStyle/>
          <a:p>
            <a:fld id="{EF1FB02E-01E1-49C2-A0CD-C2BD1B9EB1A1}" type="slidenum">
              <a:rPr lang="en-US" smtClean="0"/>
              <a:t>5</a:t>
            </a:fld>
            <a:endParaRPr lang="en-US"/>
          </a:p>
        </p:txBody>
      </p:sp>
    </p:spTree>
    <p:extLst>
      <p:ext uri="{BB962C8B-B14F-4D97-AF65-F5344CB8AC3E}">
        <p14:creationId xmlns:p14="http://schemas.microsoft.com/office/powerpoint/2010/main" val="338545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2896734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3300461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128736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62438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CAEE0D-76E6-41DD-BBA4-35BAF6A46CAD}"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701281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AEE0D-76E6-41DD-BBA4-35BAF6A46CAD}"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26264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AEE0D-76E6-41DD-BBA4-35BAF6A46CAD}" type="datetimeFigureOut">
              <a:rPr lang="en-US" smtClean="0"/>
              <a:t>11/16/2021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221723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CAEE0D-76E6-41DD-BBA4-35BAF6A46CAD}" type="datetimeFigureOut">
              <a:rPr lang="en-US" smtClean="0"/>
              <a:t>11/16/2021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322609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AEE0D-76E6-41DD-BBA4-35BAF6A46CAD}" type="datetimeFigureOut">
              <a:rPr lang="en-US" smtClean="0"/>
              <a:t>11/16/2021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38472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CAEE0D-76E6-41DD-BBA4-35BAF6A46CAD}"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56691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CAEE0D-76E6-41DD-BBA4-35BAF6A46CAD}"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583624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AEE0D-76E6-41DD-BBA4-35BAF6A46CAD}" type="datetimeFigureOut">
              <a:rPr lang="en-US" smtClean="0"/>
              <a:t>11/16/2021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B6848-DA62-456D-B264-11371EE123EC}" type="slidenum">
              <a:rPr lang="en-US" smtClean="0"/>
              <a:t>‹#›</a:t>
            </a:fld>
            <a:endParaRPr lang="en-US"/>
          </a:p>
        </p:txBody>
      </p:sp>
    </p:spTree>
    <p:extLst>
      <p:ext uri="{BB962C8B-B14F-4D97-AF65-F5344CB8AC3E}">
        <p14:creationId xmlns:p14="http://schemas.microsoft.com/office/powerpoint/2010/main" val="11348597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48" y="351692"/>
            <a:ext cx="8953743" cy="5987346"/>
          </a:xfrm>
          <a:prstGeom prst="rect">
            <a:avLst/>
          </a:prstGeom>
        </p:spPr>
      </p:pic>
      <p:sp>
        <p:nvSpPr>
          <p:cNvPr id="5" name="TextBox 4"/>
          <p:cNvSpPr txBox="1"/>
          <p:nvPr/>
        </p:nvSpPr>
        <p:spPr>
          <a:xfrm>
            <a:off x="3270738" y="5565530"/>
            <a:ext cx="4682692" cy="523220"/>
          </a:xfrm>
          <a:prstGeom prst="rect">
            <a:avLst/>
          </a:prstGeom>
          <a:noFill/>
        </p:spPr>
        <p:txBody>
          <a:bodyPr wrap="none" rtlCol="0">
            <a:spAutoFit/>
          </a:bodyPr>
          <a:lstStyle/>
          <a:p>
            <a:r>
              <a:rPr lang="en-US" sz="2800" dirty="0">
                <a:solidFill>
                  <a:srgbClr val="00B050"/>
                </a:solidFill>
                <a:latin typeface="Arial" panose="020B0604020202020204" pitchFamily="34" charset="0"/>
                <a:cs typeface="Arial" panose="020B0604020202020204" pitchFamily="34" charset="0"/>
              </a:rPr>
              <a:t>Global Environmental Policy</a:t>
            </a:r>
          </a:p>
        </p:txBody>
      </p:sp>
      <p:sp>
        <p:nvSpPr>
          <p:cNvPr id="6" name="TextBox 5"/>
          <p:cNvSpPr txBox="1"/>
          <p:nvPr/>
        </p:nvSpPr>
        <p:spPr>
          <a:xfrm>
            <a:off x="398583" y="555127"/>
            <a:ext cx="4038285" cy="461665"/>
          </a:xfrm>
          <a:prstGeom prst="rect">
            <a:avLst/>
          </a:prstGeom>
          <a:noFill/>
        </p:spPr>
        <p:txBody>
          <a:bodyPr wrap="none" rtlCol="0">
            <a:spAutoFit/>
          </a:bodyPr>
          <a:lstStyle/>
          <a:p>
            <a:r>
              <a:rPr lang="en-US" sz="2400" i="1" dirty="0">
                <a:solidFill>
                  <a:schemeClr val="accent1">
                    <a:lumMod val="60000"/>
                    <a:lumOff val="40000"/>
                  </a:schemeClr>
                </a:solidFill>
                <a:latin typeface="Arial" panose="020B0604020202020204" pitchFamily="34" charset="0"/>
                <a:cs typeface="Arial" panose="020B0604020202020204" pitchFamily="34" charset="0"/>
              </a:rPr>
              <a:t>Global Environmental Policy</a:t>
            </a:r>
          </a:p>
        </p:txBody>
      </p:sp>
      <p:sp>
        <p:nvSpPr>
          <p:cNvPr id="7" name="TextBox 6"/>
          <p:cNvSpPr txBox="1"/>
          <p:nvPr/>
        </p:nvSpPr>
        <p:spPr>
          <a:xfrm>
            <a:off x="446795" y="971025"/>
            <a:ext cx="8354304" cy="1077218"/>
          </a:xfrm>
          <a:prstGeom prst="rect">
            <a:avLst/>
          </a:prstGeom>
          <a:noFill/>
        </p:spPr>
        <p:txBody>
          <a:bodyPr wrap="square" rtlCol="0">
            <a:spAutoFit/>
          </a:bodyPr>
          <a:lstStyle/>
          <a:p>
            <a:pPr algn="just"/>
            <a:r>
              <a:rPr lang="en-US" sz="1600" dirty="0">
                <a:solidFill>
                  <a:schemeClr val="bg1"/>
                </a:solidFill>
              </a:rPr>
              <a:t>Through our Vision, Mission, and Values, this policy is our commitment to be a good corporate citizen, protect the environment, prevent pollution, fulfill our environmental compliance obligations, and continually improve our Environmental Management System to enhance environmental performance and other commitments.</a:t>
            </a:r>
          </a:p>
        </p:txBody>
      </p:sp>
      <p:sp>
        <p:nvSpPr>
          <p:cNvPr id="8" name="TextBox 7"/>
          <p:cNvSpPr txBox="1"/>
          <p:nvPr/>
        </p:nvSpPr>
        <p:spPr>
          <a:xfrm>
            <a:off x="4572000" y="3172508"/>
            <a:ext cx="3990073" cy="1415772"/>
          </a:xfrm>
          <a:prstGeom prst="rect">
            <a:avLst/>
          </a:prstGeom>
          <a:noFill/>
        </p:spPr>
        <p:txBody>
          <a:bodyPr wrap="square" rtlCol="0">
            <a:spAutoFit/>
          </a:bodyPr>
          <a:lstStyle/>
          <a:p>
            <a:r>
              <a:rPr lang="en-US" sz="1600" dirty="0">
                <a:solidFill>
                  <a:schemeClr val="accent1">
                    <a:lumMod val="60000"/>
                    <a:lumOff val="40000"/>
                  </a:schemeClr>
                </a:solidFill>
              </a:rPr>
              <a:t>Team Members</a:t>
            </a:r>
          </a:p>
          <a:p>
            <a:pPr algn="just"/>
            <a:r>
              <a:rPr lang="en-US" sz="1400" dirty="0">
                <a:solidFill>
                  <a:schemeClr val="bg1"/>
                </a:solidFill>
              </a:rPr>
              <a:t>Team members are on the front lines of environmental performance; therefore, they receive ongoing training and communication, and they participate in identifying opportunities to improve environmental performance.</a:t>
            </a:r>
          </a:p>
        </p:txBody>
      </p:sp>
      <p:sp>
        <p:nvSpPr>
          <p:cNvPr id="10" name="TextBox 9"/>
          <p:cNvSpPr txBox="1"/>
          <p:nvPr/>
        </p:nvSpPr>
        <p:spPr>
          <a:xfrm>
            <a:off x="446794" y="2048243"/>
            <a:ext cx="4108770" cy="1200329"/>
          </a:xfrm>
          <a:prstGeom prst="rect">
            <a:avLst/>
          </a:prstGeom>
          <a:noFill/>
        </p:spPr>
        <p:txBody>
          <a:bodyPr wrap="square" rtlCol="0">
            <a:spAutoFit/>
          </a:bodyPr>
          <a:lstStyle/>
          <a:p>
            <a:r>
              <a:rPr lang="en-US" sz="1600" dirty="0">
                <a:solidFill>
                  <a:schemeClr val="accent1">
                    <a:lumMod val="60000"/>
                    <a:lumOff val="40000"/>
                  </a:schemeClr>
                </a:solidFill>
              </a:rPr>
              <a:t>Governance</a:t>
            </a:r>
          </a:p>
          <a:p>
            <a:pPr algn="just"/>
            <a:r>
              <a:rPr lang="en-US" sz="1400" dirty="0">
                <a:solidFill>
                  <a:schemeClr val="bg1"/>
                </a:solidFill>
              </a:rPr>
              <a:t>Top management monitors and assesses each elected facility to ensure compliance to legal requirements,  conformance and improvement of the environmental management system.</a:t>
            </a:r>
          </a:p>
        </p:txBody>
      </p:sp>
      <p:sp>
        <p:nvSpPr>
          <p:cNvPr id="11" name="TextBox 10"/>
          <p:cNvSpPr txBox="1"/>
          <p:nvPr/>
        </p:nvSpPr>
        <p:spPr>
          <a:xfrm>
            <a:off x="4555564" y="2006393"/>
            <a:ext cx="4108770" cy="1200329"/>
          </a:xfrm>
          <a:prstGeom prst="rect">
            <a:avLst/>
          </a:prstGeom>
          <a:noFill/>
        </p:spPr>
        <p:txBody>
          <a:bodyPr wrap="square" rtlCol="0">
            <a:spAutoFit/>
          </a:bodyPr>
          <a:lstStyle/>
          <a:p>
            <a:r>
              <a:rPr lang="en-US" sz="1600" dirty="0">
                <a:solidFill>
                  <a:schemeClr val="accent1">
                    <a:lumMod val="60000"/>
                    <a:lumOff val="40000"/>
                  </a:schemeClr>
                </a:solidFill>
              </a:rPr>
              <a:t>Customers/Suppliers/Contractors</a:t>
            </a:r>
          </a:p>
          <a:p>
            <a:pPr algn="just"/>
            <a:r>
              <a:rPr lang="en-US" sz="1400" dirty="0">
                <a:solidFill>
                  <a:schemeClr val="bg1"/>
                </a:solidFill>
              </a:rPr>
              <a:t>We will work closely with our stakeholders to communicate and apply our environmental responsibilities, and other specific commitments as applicable to their products or services. </a:t>
            </a:r>
          </a:p>
        </p:txBody>
      </p:sp>
      <p:sp>
        <p:nvSpPr>
          <p:cNvPr id="12" name="TextBox 11"/>
          <p:cNvSpPr txBox="1"/>
          <p:nvPr/>
        </p:nvSpPr>
        <p:spPr>
          <a:xfrm>
            <a:off x="426471" y="3178542"/>
            <a:ext cx="3990073" cy="1631216"/>
          </a:xfrm>
          <a:prstGeom prst="rect">
            <a:avLst/>
          </a:prstGeom>
          <a:noFill/>
        </p:spPr>
        <p:txBody>
          <a:bodyPr wrap="square" rtlCol="0">
            <a:spAutoFit/>
          </a:bodyPr>
          <a:lstStyle/>
          <a:p>
            <a:r>
              <a:rPr lang="en-US" sz="1600" dirty="0">
                <a:solidFill>
                  <a:schemeClr val="accent1">
                    <a:lumMod val="60000"/>
                    <a:lumOff val="40000"/>
                  </a:schemeClr>
                </a:solidFill>
              </a:rPr>
              <a:t>Facilities</a:t>
            </a:r>
          </a:p>
          <a:p>
            <a:pPr algn="just"/>
            <a:r>
              <a:rPr lang="en-US" sz="1400" dirty="0">
                <a:solidFill>
                  <a:schemeClr val="bg1"/>
                </a:solidFill>
              </a:rPr>
              <a:t>Facility management is responsible and accountable for responsible chemical management, water quality and consumption, air quality, sustainable resource management and waste reduction, energy efficiency, renewable energy, and </a:t>
            </a:r>
            <a:r>
              <a:rPr lang="en-US" sz="1400">
                <a:solidFill>
                  <a:schemeClr val="bg1"/>
                </a:solidFill>
              </a:rPr>
              <a:t>greenhouse gas </a:t>
            </a:r>
            <a:r>
              <a:rPr lang="en-US" sz="1400" dirty="0">
                <a:solidFill>
                  <a:schemeClr val="bg1"/>
                </a:solidFill>
              </a:rPr>
              <a:t>emissions. </a:t>
            </a:r>
          </a:p>
        </p:txBody>
      </p:sp>
      <p:sp>
        <p:nvSpPr>
          <p:cNvPr id="15" name="TextBox 14">
            <a:extLst>
              <a:ext uri="{FF2B5EF4-FFF2-40B4-BE49-F238E27FC236}">
                <a16:creationId xmlns:a16="http://schemas.microsoft.com/office/drawing/2014/main" id="{8FD5F29A-C458-4550-A857-7449F7803881}"/>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NGPOL-02 Rev02</a:t>
            </a:r>
          </a:p>
        </p:txBody>
      </p:sp>
      <p:sp>
        <p:nvSpPr>
          <p:cNvPr id="16" name="TextBox 15">
            <a:extLst>
              <a:ext uri="{FF2B5EF4-FFF2-40B4-BE49-F238E27FC236}">
                <a16:creationId xmlns:a16="http://schemas.microsoft.com/office/drawing/2014/main" id="{1BF94A7B-251A-46DC-9AA3-E991570B1928}"/>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17" name="TextBox 16">
            <a:extLst>
              <a:ext uri="{FF2B5EF4-FFF2-40B4-BE49-F238E27FC236}">
                <a16:creationId xmlns:a16="http://schemas.microsoft.com/office/drawing/2014/main" id="{B85D6D12-41AE-40A0-9B20-6A8588B6D5AC}"/>
              </a:ext>
            </a:extLst>
          </p:cNvPr>
          <p:cNvSpPr txBox="1"/>
          <p:nvPr/>
        </p:nvSpPr>
        <p:spPr>
          <a:xfrm>
            <a:off x="4742643" y="4820110"/>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Tree>
    <p:extLst>
      <p:ext uri="{BB962C8B-B14F-4D97-AF65-F5344CB8AC3E}">
        <p14:creationId xmlns:p14="http://schemas.microsoft.com/office/powerpoint/2010/main" val="258521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48" y="351692"/>
            <a:ext cx="8953743" cy="5987346"/>
          </a:xfrm>
          <a:prstGeom prst="rect">
            <a:avLst/>
          </a:prstGeom>
        </p:spPr>
      </p:pic>
      <p:sp>
        <p:nvSpPr>
          <p:cNvPr id="5" name="TextBox 4"/>
          <p:cNvSpPr txBox="1"/>
          <p:nvPr/>
        </p:nvSpPr>
        <p:spPr>
          <a:xfrm>
            <a:off x="2501179" y="5605818"/>
            <a:ext cx="6401111" cy="523220"/>
          </a:xfrm>
          <a:prstGeom prst="rect">
            <a:avLst/>
          </a:prstGeom>
          <a:noFill/>
        </p:spPr>
        <p:txBody>
          <a:bodyPr wrap="none" rtlCol="0">
            <a:spAutoFit/>
          </a:bodyPr>
          <a:lstStyle/>
          <a:p>
            <a:r>
              <a:rPr lang="pl-PL" sz="2800" dirty="0">
                <a:solidFill>
                  <a:srgbClr val="00B050"/>
                </a:solidFill>
                <a:latin typeface="Arial" panose="020B0604020202020204" pitchFamily="34" charset="0"/>
                <a:cs typeface="Arial" panose="020B0604020202020204" pitchFamily="34" charset="0"/>
              </a:rPr>
              <a:t>Globalna Polityka Ochrony Środowiska</a:t>
            </a:r>
            <a:endParaRPr lang="en-US" sz="2800" dirty="0">
              <a:solidFill>
                <a:srgbClr val="00B050"/>
              </a:solidFill>
              <a:latin typeface="Arial" panose="020B0604020202020204" pitchFamily="34" charset="0"/>
              <a:cs typeface="Arial" panose="020B0604020202020204" pitchFamily="34" charset="0"/>
            </a:endParaRPr>
          </a:p>
        </p:txBody>
      </p:sp>
      <p:sp>
        <p:nvSpPr>
          <p:cNvPr id="6" name="TextBox 5"/>
          <p:cNvSpPr txBox="1"/>
          <p:nvPr/>
        </p:nvSpPr>
        <p:spPr>
          <a:xfrm>
            <a:off x="398583" y="555127"/>
            <a:ext cx="5594801" cy="461665"/>
          </a:xfrm>
          <a:prstGeom prst="rect">
            <a:avLst/>
          </a:prstGeom>
          <a:noFill/>
        </p:spPr>
        <p:txBody>
          <a:bodyPr wrap="none" rtlCol="0">
            <a:spAutoFit/>
          </a:bodyPr>
          <a:lstStyle/>
          <a:p>
            <a:r>
              <a:rPr lang="pl-PL" sz="2400" i="1" dirty="0">
                <a:solidFill>
                  <a:schemeClr val="accent1">
                    <a:lumMod val="60000"/>
                    <a:lumOff val="40000"/>
                  </a:schemeClr>
                </a:solidFill>
                <a:latin typeface="Arial" panose="020B0604020202020204" pitchFamily="34" charset="0"/>
                <a:cs typeface="Arial" panose="020B0604020202020204" pitchFamily="34" charset="0"/>
              </a:rPr>
              <a:t>Globalna Polityka Ochrony Środowiska </a:t>
            </a:r>
            <a:endParaRPr lang="en-US" sz="2400" i="1"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7" name="TextBox 6"/>
          <p:cNvSpPr txBox="1"/>
          <p:nvPr/>
        </p:nvSpPr>
        <p:spPr>
          <a:xfrm>
            <a:off x="446795" y="971025"/>
            <a:ext cx="8354304" cy="954107"/>
          </a:xfrm>
          <a:prstGeom prst="rect">
            <a:avLst/>
          </a:prstGeom>
          <a:noFill/>
        </p:spPr>
        <p:txBody>
          <a:bodyPr wrap="square" rtlCol="0">
            <a:spAutoFit/>
          </a:bodyPr>
          <a:lstStyle/>
          <a:p>
            <a:pPr algn="just"/>
            <a:r>
              <a:rPr lang="pl-PL" sz="1400" dirty="0">
                <a:solidFill>
                  <a:schemeClr val="bg1"/>
                </a:solidFill>
                <a:latin typeface="Calibri" pitchFamily="34" charset="0"/>
              </a:rPr>
              <a:t>Poprzez naszą Wizję, Misję i Wartości, niniejsza polityka stanowi nasze zobowiązanie do bycia firmą odpowiedzialną społecznie  w zakresie ochrony środowiska, zapobiegania zanieczyszczeniom, wypełniania naszych zobowiązań w zakresie zgodności z wymaganiami prawnymi oraz ciągłego doskonalenia naszego Systemu Zarządzania Środowiskowego, w celu poprawy wyników w zakresie ochrony środowiska i innych zobowiązań.</a:t>
            </a:r>
            <a:endParaRPr lang="en-US" sz="1400" dirty="0">
              <a:solidFill>
                <a:schemeClr val="bg1"/>
              </a:solidFill>
              <a:latin typeface="Calibri" pitchFamily="34" charset="0"/>
            </a:endParaRPr>
          </a:p>
        </p:txBody>
      </p:sp>
      <p:sp>
        <p:nvSpPr>
          <p:cNvPr id="8" name="TextBox 7"/>
          <p:cNvSpPr txBox="1"/>
          <p:nvPr/>
        </p:nvSpPr>
        <p:spPr>
          <a:xfrm>
            <a:off x="4496215" y="3264357"/>
            <a:ext cx="4108770" cy="1446550"/>
          </a:xfrm>
          <a:prstGeom prst="rect">
            <a:avLst/>
          </a:prstGeom>
          <a:noFill/>
        </p:spPr>
        <p:txBody>
          <a:bodyPr wrap="square" rtlCol="0">
            <a:spAutoFit/>
          </a:bodyPr>
          <a:lstStyle/>
          <a:p>
            <a:pPr fontAlgn="auto">
              <a:spcBef>
                <a:spcPts val="0"/>
              </a:spcBef>
              <a:spcAft>
                <a:spcPts val="0"/>
              </a:spcAft>
              <a:defRPr/>
            </a:pPr>
            <a:r>
              <a:rPr lang="pl-PL" sz="1800" dirty="0">
                <a:solidFill>
                  <a:schemeClr val="accent1">
                    <a:lumMod val="60000"/>
                    <a:lumOff val="40000"/>
                  </a:schemeClr>
                </a:solidFill>
                <a:latin typeface="+mn-lt"/>
                <a:cs typeface="+mn-cs"/>
              </a:rPr>
              <a:t>Członkowie Zespołu</a:t>
            </a:r>
            <a:endParaRPr lang="en-US" sz="1800" dirty="0">
              <a:solidFill>
                <a:schemeClr val="accent1">
                  <a:lumMod val="60000"/>
                  <a:lumOff val="40000"/>
                </a:schemeClr>
              </a:solidFill>
              <a:latin typeface="+mn-lt"/>
              <a:cs typeface="+mn-cs"/>
            </a:endParaRPr>
          </a:p>
          <a:p>
            <a:pPr algn="just" fontAlgn="auto">
              <a:spcBef>
                <a:spcPts val="0"/>
              </a:spcBef>
              <a:spcAft>
                <a:spcPts val="0"/>
              </a:spcAft>
              <a:defRPr/>
            </a:pPr>
            <a:r>
              <a:rPr lang="pl-PL" sz="1400" dirty="0">
                <a:solidFill>
                  <a:schemeClr val="bg1"/>
                </a:solidFill>
                <a:latin typeface="+mn-lt"/>
                <a:cs typeface="+mn-cs"/>
              </a:rPr>
              <a:t>Członkowie zespołu znajdują się na pierwszej linii działań środowiskowych; dlatego są na bieżąco szkoleni i informowani, a także uczestniczą w identyfikowaniu możliwości poprawy działań środowiskowych.</a:t>
            </a:r>
            <a:endParaRPr lang="en-US" sz="1400" dirty="0">
              <a:solidFill>
                <a:schemeClr val="bg1"/>
              </a:solidFill>
              <a:latin typeface="+mn-lt"/>
              <a:cs typeface="+mn-cs"/>
            </a:endParaRPr>
          </a:p>
        </p:txBody>
      </p:sp>
      <p:sp>
        <p:nvSpPr>
          <p:cNvPr id="10" name="TextBox 9"/>
          <p:cNvSpPr txBox="1"/>
          <p:nvPr/>
        </p:nvSpPr>
        <p:spPr>
          <a:xfrm>
            <a:off x="387446" y="1848728"/>
            <a:ext cx="4108770" cy="1231106"/>
          </a:xfrm>
          <a:prstGeom prst="rect">
            <a:avLst/>
          </a:prstGeom>
          <a:noFill/>
        </p:spPr>
        <p:txBody>
          <a:bodyPr wrap="square" rtlCol="0">
            <a:spAutoFit/>
          </a:bodyPr>
          <a:lstStyle/>
          <a:p>
            <a:pPr fontAlgn="auto">
              <a:spcBef>
                <a:spcPts val="0"/>
              </a:spcBef>
              <a:spcAft>
                <a:spcPts val="0"/>
              </a:spcAft>
              <a:defRPr/>
            </a:pPr>
            <a:r>
              <a:rPr lang="pl-PL" sz="1800" dirty="0">
                <a:solidFill>
                  <a:schemeClr val="accent1">
                    <a:lumMod val="60000"/>
                    <a:lumOff val="40000"/>
                  </a:schemeClr>
                </a:solidFill>
                <a:latin typeface="+mn-lt"/>
                <a:cs typeface="+mn-cs"/>
              </a:rPr>
              <a:t>Zarządzani</a:t>
            </a:r>
            <a:r>
              <a:rPr lang="en-US" sz="1800" dirty="0">
                <a:solidFill>
                  <a:schemeClr val="accent1">
                    <a:lumMod val="60000"/>
                    <a:lumOff val="40000"/>
                  </a:schemeClr>
                </a:solidFill>
                <a:latin typeface="+mn-lt"/>
                <a:cs typeface="+mn-cs"/>
              </a:rPr>
              <a:t>e</a:t>
            </a:r>
          </a:p>
          <a:p>
            <a:pPr algn="just"/>
            <a:r>
              <a:rPr lang="pl-PL"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Najwyższe kierownictwo monitoruje i ocenia każdy </a:t>
            </a:r>
            <a:r>
              <a:rPr lang="pl-PL"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zakład</a:t>
            </a:r>
            <a:r>
              <a:rPr lang="pl-PL"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 celu zapewnienia zgodności z wymaganiami prawnymi oraz doskonalenie systemu zarządzania środowiskowego.</a:t>
            </a:r>
            <a:endParaRPr lang="en-US" sz="1400" dirty="0">
              <a:solidFill>
                <a:schemeClr val="bg1"/>
              </a:solidFill>
              <a:latin typeface="+mn-lt"/>
              <a:cs typeface="+mn-cs"/>
            </a:endParaRPr>
          </a:p>
        </p:txBody>
      </p:sp>
      <p:sp>
        <p:nvSpPr>
          <p:cNvPr id="11" name="TextBox 10"/>
          <p:cNvSpPr txBox="1"/>
          <p:nvPr/>
        </p:nvSpPr>
        <p:spPr>
          <a:xfrm>
            <a:off x="4504717" y="1848728"/>
            <a:ext cx="4108770" cy="1446550"/>
          </a:xfrm>
          <a:prstGeom prst="rect">
            <a:avLst/>
          </a:prstGeom>
          <a:noFill/>
        </p:spPr>
        <p:txBody>
          <a:bodyPr wrap="square" rtlCol="0">
            <a:spAutoFit/>
          </a:bodyPr>
          <a:lstStyle/>
          <a:p>
            <a:pPr fontAlgn="auto">
              <a:spcBef>
                <a:spcPts val="0"/>
              </a:spcBef>
              <a:spcAft>
                <a:spcPts val="0"/>
              </a:spcAft>
              <a:defRPr/>
            </a:pPr>
            <a:r>
              <a:rPr lang="en-US" sz="1800" dirty="0">
                <a:solidFill>
                  <a:schemeClr val="accent1">
                    <a:lumMod val="60000"/>
                    <a:lumOff val="40000"/>
                  </a:schemeClr>
                </a:solidFill>
                <a:latin typeface="+mn-lt"/>
                <a:cs typeface="+mn-cs"/>
              </a:rPr>
              <a:t>Klienci/Dostawcy/Wykonawcy</a:t>
            </a:r>
          </a:p>
          <a:p>
            <a:pPr algn="just" fontAlgn="auto">
              <a:spcBef>
                <a:spcPts val="0"/>
              </a:spcBef>
              <a:spcAft>
                <a:spcPts val="0"/>
              </a:spcAft>
              <a:defRPr/>
            </a:pPr>
            <a:r>
              <a:rPr lang="pl-PL" sz="1400" dirty="0">
                <a:solidFill>
                  <a:schemeClr val="bg1"/>
                </a:solidFill>
                <a:latin typeface="+mn-lt"/>
                <a:cs typeface="+mn-cs"/>
              </a:rPr>
              <a:t>Będziemy ściśle współpracować z naszymi interesariuszami, aby komunikować i wdrażać nasze obowiązki w zakresie ochrony środowiska, oraz inne specyficzne wymagania mające  zastosowanie do ich produktów lub usług.</a:t>
            </a:r>
            <a:endParaRPr lang="en-US" sz="1400" dirty="0">
              <a:solidFill>
                <a:schemeClr val="bg1"/>
              </a:solidFill>
              <a:latin typeface="+mn-lt"/>
              <a:cs typeface="+mn-cs"/>
            </a:endParaRPr>
          </a:p>
        </p:txBody>
      </p:sp>
      <p:sp>
        <p:nvSpPr>
          <p:cNvPr id="12" name="TextBox 11"/>
          <p:cNvSpPr txBox="1"/>
          <p:nvPr/>
        </p:nvSpPr>
        <p:spPr>
          <a:xfrm>
            <a:off x="446794" y="3047442"/>
            <a:ext cx="3990073" cy="1661993"/>
          </a:xfrm>
          <a:prstGeom prst="rect">
            <a:avLst/>
          </a:prstGeom>
          <a:noFill/>
        </p:spPr>
        <p:txBody>
          <a:bodyPr wrap="square" rtlCol="0">
            <a:spAutoFit/>
          </a:bodyPr>
          <a:lstStyle/>
          <a:p>
            <a:pPr fontAlgn="auto">
              <a:spcBef>
                <a:spcPts val="0"/>
              </a:spcBef>
              <a:spcAft>
                <a:spcPts val="0"/>
              </a:spcAft>
              <a:defRPr/>
            </a:pPr>
            <a:r>
              <a:rPr lang="pl-PL" sz="1800" dirty="0">
                <a:solidFill>
                  <a:schemeClr val="accent1">
                    <a:lumMod val="60000"/>
                    <a:lumOff val="40000"/>
                  </a:schemeClr>
                </a:solidFill>
                <a:latin typeface="+mn-lt"/>
                <a:cs typeface="+mn-cs"/>
              </a:rPr>
              <a:t>Zakłady</a:t>
            </a:r>
            <a:endParaRPr lang="en-US" sz="1800" dirty="0">
              <a:solidFill>
                <a:schemeClr val="accent1">
                  <a:lumMod val="60000"/>
                  <a:lumOff val="40000"/>
                </a:schemeClr>
              </a:solidFill>
              <a:latin typeface="+mn-lt"/>
              <a:cs typeface="+mn-cs"/>
            </a:endParaRPr>
          </a:p>
          <a:p>
            <a:pPr marL="0" marR="0" algn="just">
              <a:spcBef>
                <a:spcPts val="0"/>
              </a:spcBef>
              <a:spcAft>
                <a:spcPts val="800"/>
              </a:spcAft>
            </a:pPr>
            <a:r>
              <a:rPr lang="pl-PL"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Kierownictwo zakładu jest odpowiedzialne za system zarządzania substancjami  chemicznymi, jakość i zużycie wody, jakość powietrza, zrównoważone zarządzanie zasobami, redukcję odpadów, efektywność i wydajność energetyczną, energię odnawialną i emisję gazów cieplarnianych.</a:t>
            </a:r>
          </a:p>
        </p:txBody>
      </p:sp>
      <p:sp>
        <p:nvSpPr>
          <p:cNvPr id="15" name="TextBox 14">
            <a:extLst>
              <a:ext uri="{FF2B5EF4-FFF2-40B4-BE49-F238E27FC236}">
                <a16:creationId xmlns:a16="http://schemas.microsoft.com/office/drawing/2014/main" id="{8FD5F29A-C458-4550-A857-7449F7803881}"/>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NGPOL-02 Rev02</a:t>
            </a:r>
          </a:p>
        </p:txBody>
      </p:sp>
      <p:sp>
        <p:nvSpPr>
          <p:cNvPr id="16" name="TextBox 15">
            <a:extLst>
              <a:ext uri="{FF2B5EF4-FFF2-40B4-BE49-F238E27FC236}">
                <a16:creationId xmlns:a16="http://schemas.microsoft.com/office/drawing/2014/main" id="{1BF94A7B-251A-46DC-9AA3-E991570B1928}"/>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17" name="TextBox 16">
            <a:extLst>
              <a:ext uri="{FF2B5EF4-FFF2-40B4-BE49-F238E27FC236}">
                <a16:creationId xmlns:a16="http://schemas.microsoft.com/office/drawing/2014/main" id="{B85D6D12-41AE-40A0-9B20-6A8588B6D5AC}"/>
              </a:ext>
            </a:extLst>
          </p:cNvPr>
          <p:cNvSpPr txBox="1"/>
          <p:nvPr/>
        </p:nvSpPr>
        <p:spPr>
          <a:xfrm>
            <a:off x="4742643" y="4820110"/>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Tree>
    <p:extLst>
      <p:ext uri="{BB962C8B-B14F-4D97-AF65-F5344CB8AC3E}">
        <p14:creationId xmlns:p14="http://schemas.microsoft.com/office/powerpoint/2010/main" val="3290577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48" y="351692"/>
            <a:ext cx="8953743" cy="5987346"/>
          </a:xfrm>
          <a:prstGeom prst="rect">
            <a:avLst/>
          </a:prstGeom>
        </p:spPr>
      </p:pic>
      <p:sp>
        <p:nvSpPr>
          <p:cNvPr id="5" name="TextBox 4"/>
          <p:cNvSpPr txBox="1"/>
          <p:nvPr/>
        </p:nvSpPr>
        <p:spPr>
          <a:xfrm>
            <a:off x="4355799" y="5596642"/>
            <a:ext cx="4682692" cy="523220"/>
          </a:xfrm>
          <a:prstGeom prst="rect">
            <a:avLst/>
          </a:prstGeom>
          <a:noFill/>
        </p:spPr>
        <p:txBody>
          <a:bodyPr wrap="none" rtlCol="0">
            <a:spAutoFit/>
          </a:bodyPr>
          <a:lstStyle/>
          <a:p>
            <a:r>
              <a:rPr lang="en-US" sz="2800" dirty="0">
                <a:solidFill>
                  <a:srgbClr val="00B050"/>
                </a:solidFill>
                <a:latin typeface="Arial" panose="020B0604020202020204" pitchFamily="34" charset="0"/>
                <a:cs typeface="Arial" panose="020B0604020202020204" pitchFamily="34" charset="0"/>
              </a:rPr>
              <a:t>Global Environmental Policy</a:t>
            </a:r>
          </a:p>
        </p:txBody>
      </p:sp>
      <p:sp>
        <p:nvSpPr>
          <p:cNvPr id="6" name="TextBox 5"/>
          <p:cNvSpPr txBox="1"/>
          <p:nvPr/>
        </p:nvSpPr>
        <p:spPr>
          <a:xfrm>
            <a:off x="398583" y="555127"/>
            <a:ext cx="2031325" cy="461665"/>
          </a:xfrm>
          <a:prstGeom prst="rect">
            <a:avLst/>
          </a:prstGeom>
          <a:noFill/>
        </p:spPr>
        <p:txBody>
          <a:bodyPr wrap="none" rtlCol="0">
            <a:spAutoFit/>
          </a:bodyPr>
          <a:lstStyle/>
          <a:p>
            <a:r>
              <a:rPr lang="zh-CN" altLang="en-US" sz="2400" i="1" dirty="0">
                <a:solidFill>
                  <a:schemeClr val="accent1">
                    <a:lumMod val="60000"/>
                    <a:lumOff val="40000"/>
                  </a:schemeClr>
                </a:solidFill>
                <a:latin typeface="Arial" panose="020B0604020202020204" pitchFamily="34" charset="0"/>
                <a:cs typeface="Arial" panose="020B0604020202020204" pitchFamily="34" charset="0"/>
              </a:rPr>
              <a:t>全球环境政策</a:t>
            </a:r>
            <a:endParaRPr lang="en-US" sz="2400" i="1"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7" name="TextBox 6"/>
          <p:cNvSpPr txBox="1"/>
          <p:nvPr/>
        </p:nvSpPr>
        <p:spPr>
          <a:xfrm>
            <a:off x="446795" y="971025"/>
            <a:ext cx="8354304" cy="1077218"/>
          </a:xfrm>
          <a:prstGeom prst="rect">
            <a:avLst/>
          </a:prstGeom>
          <a:noFill/>
        </p:spPr>
        <p:txBody>
          <a:bodyPr wrap="square" rtlCol="0">
            <a:spAutoFit/>
          </a:bodyPr>
          <a:lstStyle/>
          <a:p>
            <a:pPr algn="just"/>
            <a:r>
              <a:rPr lang="zh-CN" altLang="en-US" sz="1600" dirty="0">
                <a:solidFill>
                  <a:schemeClr val="bg1"/>
                </a:solidFill>
              </a:rPr>
              <a:t>通过我们的愿景，使命和价值观，这项方针是我们作为一个优秀的企业公民的承诺，保护环境，防止污染，履行我们的环境合规义务，并不断改善我们的环境管理体系，以提高环境的表现和其他承诺。</a:t>
            </a:r>
            <a:endParaRPr lang="en-US" sz="1600" dirty="0">
              <a:solidFill>
                <a:schemeClr val="bg1"/>
              </a:solidFill>
            </a:endParaRPr>
          </a:p>
          <a:p>
            <a:pPr algn="just"/>
            <a:endParaRPr lang="en-US" sz="1600" dirty="0">
              <a:solidFill>
                <a:schemeClr val="bg1"/>
              </a:solidFill>
            </a:endParaRPr>
          </a:p>
        </p:txBody>
      </p:sp>
      <p:sp>
        <p:nvSpPr>
          <p:cNvPr id="8" name="TextBox 7"/>
          <p:cNvSpPr txBox="1"/>
          <p:nvPr/>
        </p:nvSpPr>
        <p:spPr>
          <a:xfrm>
            <a:off x="4572000" y="3172508"/>
            <a:ext cx="3990073" cy="984885"/>
          </a:xfrm>
          <a:prstGeom prst="rect">
            <a:avLst/>
          </a:prstGeom>
          <a:noFill/>
        </p:spPr>
        <p:txBody>
          <a:bodyPr wrap="square" rtlCol="0">
            <a:spAutoFit/>
          </a:bodyPr>
          <a:lstStyle/>
          <a:p>
            <a:r>
              <a:rPr lang="zh-CN" altLang="en-US" sz="1600" dirty="0">
                <a:solidFill>
                  <a:schemeClr val="accent1">
                    <a:lumMod val="60000"/>
                    <a:lumOff val="40000"/>
                  </a:schemeClr>
                </a:solidFill>
              </a:rPr>
              <a:t>团队成员</a:t>
            </a:r>
            <a:endParaRPr lang="en-US" altLang="zh-CN" sz="1600" dirty="0">
              <a:solidFill>
                <a:schemeClr val="accent1">
                  <a:lumMod val="60000"/>
                  <a:lumOff val="40000"/>
                </a:schemeClr>
              </a:solidFill>
            </a:endParaRPr>
          </a:p>
          <a:p>
            <a:r>
              <a:rPr lang="zh-CN" altLang="en-US" sz="1400" dirty="0">
                <a:solidFill>
                  <a:schemeClr val="bg1"/>
                </a:solidFill>
              </a:rPr>
              <a:t>团队成员在环保工作的第一线进行工作</a:t>
            </a:r>
            <a:r>
              <a:rPr lang="en-US" altLang="zh-CN" sz="1400" dirty="0">
                <a:solidFill>
                  <a:schemeClr val="bg1"/>
                </a:solidFill>
              </a:rPr>
              <a:t>;</a:t>
            </a:r>
            <a:r>
              <a:rPr lang="zh-CN" altLang="en-US" sz="1400" dirty="0">
                <a:solidFill>
                  <a:schemeClr val="bg1"/>
                </a:solidFill>
              </a:rPr>
              <a:t>因此，他们将获得持续的培训和交流，并参与确定改善环境绩效的机会。</a:t>
            </a:r>
            <a:endParaRPr lang="en-US" sz="1400" dirty="0">
              <a:solidFill>
                <a:schemeClr val="bg1"/>
              </a:solidFill>
            </a:endParaRPr>
          </a:p>
        </p:txBody>
      </p:sp>
      <p:sp>
        <p:nvSpPr>
          <p:cNvPr id="10" name="TextBox 9"/>
          <p:cNvSpPr txBox="1"/>
          <p:nvPr/>
        </p:nvSpPr>
        <p:spPr>
          <a:xfrm>
            <a:off x="446794" y="2006392"/>
            <a:ext cx="4108770" cy="769441"/>
          </a:xfrm>
          <a:prstGeom prst="rect">
            <a:avLst/>
          </a:prstGeom>
          <a:noFill/>
        </p:spPr>
        <p:txBody>
          <a:bodyPr wrap="square" rtlCol="0">
            <a:spAutoFit/>
          </a:bodyPr>
          <a:lstStyle/>
          <a:p>
            <a:r>
              <a:rPr lang="zh-CN" altLang="en-US" sz="1600" dirty="0">
                <a:solidFill>
                  <a:schemeClr val="accent1">
                    <a:lumMod val="60000"/>
                    <a:lumOff val="40000"/>
                  </a:schemeClr>
                </a:solidFill>
              </a:rPr>
              <a:t>治理</a:t>
            </a:r>
          </a:p>
          <a:p>
            <a:pPr algn="just"/>
            <a:r>
              <a:rPr lang="zh-CN" altLang="en-US" sz="1400" dirty="0">
                <a:solidFill>
                  <a:schemeClr val="bg1"/>
                </a:solidFill>
              </a:rPr>
              <a:t>高层管理人员监督和评估每一个被选定的工厂，以确保符合法律要求、环境管理体系的一致性和改进。</a:t>
            </a:r>
            <a:endParaRPr lang="en-US" sz="1400" dirty="0">
              <a:solidFill>
                <a:schemeClr val="bg1"/>
              </a:solidFill>
            </a:endParaRPr>
          </a:p>
        </p:txBody>
      </p:sp>
      <p:sp>
        <p:nvSpPr>
          <p:cNvPr id="11" name="TextBox 10"/>
          <p:cNvSpPr txBox="1"/>
          <p:nvPr/>
        </p:nvSpPr>
        <p:spPr>
          <a:xfrm>
            <a:off x="4555564" y="2006393"/>
            <a:ext cx="4108770" cy="769441"/>
          </a:xfrm>
          <a:prstGeom prst="rect">
            <a:avLst/>
          </a:prstGeom>
          <a:noFill/>
        </p:spPr>
        <p:txBody>
          <a:bodyPr wrap="square" rtlCol="0">
            <a:spAutoFit/>
          </a:bodyPr>
          <a:lstStyle/>
          <a:p>
            <a:r>
              <a:rPr lang="zh-CN" altLang="en-US" sz="1600" dirty="0">
                <a:solidFill>
                  <a:schemeClr val="accent1">
                    <a:lumMod val="60000"/>
                    <a:lumOff val="40000"/>
                  </a:schemeClr>
                </a:solidFill>
                <a:latin typeface="+mn-ea"/>
              </a:rPr>
              <a:t>客户</a:t>
            </a:r>
            <a:r>
              <a:rPr lang="en-US" altLang="zh-CN" sz="1600" dirty="0">
                <a:solidFill>
                  <a:schemeClr val="accent1">
                    <a:lumMod val="60000"/>
                    <a:lumOff val="40000"/>
                  </a:schemeClr>
                </a:solidFill>
                <a:latin typeface="+mn-ea"/>
              </a:rPr>
              <a:t>/</a:t>
            </a:r>
            <a:r>
              <a:rPr lang="zh-CN" altLang="en-US" sz="1600" dirty="0">
                <a:solidFill>
                  <a:schemeClr val="accent1">
                    <a:lumMod val="60000"/>
                    <a:lumOff val="40000"/>
                  </a:schemeClr>
                </a:solidFill>
                <a:latin typeface="+mn-ea"/>
              </a:rPr>
              <a:t>供应商</a:t>
            </a:r>
            <a:r>
              <a:rPr lang="en-US" altLang="zh-CN" sz="1600" dirty="0">
                <a:solidFill>
                  <a:schemeClr val="accent1">
                    <a:lumMod val="60000"/>
                    <a:lumOff val="40000"/>
                  </a:schemeClr>
                </a:solidFill>
                <a:latin typeface="+mn-ea"/>
              </a:rPr>
              <a:t>/</a:t>
            </a:r>
            <a:r>
              <a:rPr lang="zh-CN" altLang="en-US" sz="1600" dirty="0">
                <a:solidFill>
                  <a:schemeClr val="accent1">
                    <a:lumMod val="60000"/>
                    <a:lumOff val="40000"/>
                  </a:schemeClr>
                </a:solidFill>
                <a:latin typeface="+mn-ea"/>
              </a:rPr>
              <a:t>承包商</a:t>
            </a:r>
            <a:endParaRPr lang="en-US" sz="1600" dirty="0">
              <a:solidFill>
                <a:schemeClr val="accent1">
                  <a:lumMod val="60000"/>
                  <a:lumOff val="40000"/>
                </a:schemeClr>
              </a:solidFill>
            </a:endParaRPr>
          </a:p>
          <a:p>
            <a:pPr algn="just"/>
            <a:r>
              <a:rPr lang="zh-CN" altLang="en-US" sz="1400" dirty="0">
                <a:solidFill>
                  <a:schemeClr val="bg1"/>
                </a:solidFill>
              </a:rPr>
              <a:t>我们将与利益相关方紧密合作，沟通并落实我们的环境责任，以及适用于他们产品或服务的具体承诺。</a:t>
            </a:r>
            <a:endParaRPr lang="en-US" sz="1400" dirty="0">
              <a:solidFill>
                <a:schemeClr val="bg1"/>
              </a:solidFill>
            </a:endParaRPr>
          </a:p>
        </p:txBody>
      </p:sp>
      <p:sp>
        <p:nvSpPr>
          <p:cNvPr id="12" name="TextBox 11"/>
          <p:cNvSpPr txBox="1"/>
          <p:nvPr/>
        </p:nvSpPr>
        <p:spPr>
          <a:xfrm>
            <a:off x="426471" y="3178542"/>
            <a:ext cx="3990073" cy="984885"/>
          </a:xfrm>
          <a:prstGeom prst="rect">
            <a:avLst/>
          </a:prstGeom>
          <a:noFill/>
        </p:spPr>
        <p:txBody>
          <a:bodyPr wrap="square" rtlCol="0">
            <a:spAutoFit/>
          </a:bodyPr>
          <a:lstStyle/>
          <a:p>
            <a:r>
              <a:rPr lang="zh-CN" altLang="en-US" sz="1600" dirty="0">
                <a:solidFill>
                  <a:schemeClr val="accent1">
                    <a:lumMod val="60000"/>
                    <a:lumOff val="40000"/>
                  </a:schemeClr>
                </a:solidFill>
              </a:rPr>
              <a:t>工厂</a:t>
            </a:r>
            <a:endParaRPr lang="en-US" altLang="zh-CN" sz="1600" dirty="0">
              <a:solidFill>
                <a:schemeClr val="accent1">
                  <a:lumMod val="60000"/>
                  <a:lumOff val="40000"/>
                </a:schemeClr>
              </a:solidFill>
            </a:endParaRPr>
          </a:p>
          <a:p>
            <a:r>
              <a:rPr lang="zh-CN" altLang="en-US" sz="1400" dirty="0">
                <a:solidFill>
                  <a:schemeClr val="bg1"/>
                </a:solidFill>
              </a:rPr>
              <a:t>工厂管理部门对化学品管理、水质和消耗、空气质量、可持续资源管理和减少废物、能源效率、可再生能源和温室气体排放负责。</a:t>
            </a:r>
            <a:endParaRPr lang="en-US" sz="1400" dirty="0">
              <a:solidFill>
                <a:schemeClr val="bg1"/>
              </a:solidFill>
            </a:endParaRPr>
          </a:p>
        </p:txBody>
      </p:sp>
      <p:sp>
        <p:nvSpPr>
          <p:cNvPr id="15" name="TextBox 14">
            <a:extLst>
              <a:ext uri="{FF2B5EF4-FFF2-40B4-BE49-F238E27FC236}">
                <a16:creationId xmlns:a16="http://schemas.microsoft.com/office/drawing/2014/main" id="{8FD5F29A-C458-4550-A857-7449F7803881}"/>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NGPOL-02 Rev02</a:t>
            </a:r>
          </a:p>
        </p:txBody>
      </p:sp>
      <p:sp>
        <p:nvSpPr>
          <p:cNvPr id="16" name="TextBox 15">
            <a:extLst>
              <a:ext uri="{FF2B5EF4-FFF2-40B4-BE49-F238E27FC236}">
                <a16:creationId xmlns:a16="http://schemas.microsoft.com/office/drawing/2014/main" id="{1BF94A7B-251A-46DC-9AA3-E991570B1928}"/>
              </a:ext>
            </a:extLst>
          </p:cNvPr>
          <p:cNvSpPr txBox="1"/>
          <p:nvPr/>
        </p:nvSpPr>
        <p:spPr>
          <a:xfrm>
            <a:off x="2421507" y="5475840"/>
            <a:ext cx="2816911" cy="461665"/>
          </a:xfrm>
          <a:prstGeom prst="rect">
            <a:avLst/>
          </a:prstGeom>
          <a:noFill/>
        </p:spPr>
        <p:txBody>
          <a:bodyPr wrap="square" rtlCol="0">
            <a:spAutoFit/>
          </a:bodyPr>
          <a:lstStyle/>
          <a:p>
            <a:r>
              <a:rPr lang="zh-CN" altLang="en-US" sz="2400" i="1" dirty="0">
                <a:solidFill>
                  <a:srgbClr val="00B050"/>
                </a:solidFill>
                <a:latin typeface="Arial" panose="020B0604020202020204" pitchFamily="34" charset="0"/>
                <a:cs typeface="Arial" panose="020B0604020202020204" pitchFamily="34" charset="0"/>
              </a:rPr>
              <a:t>全球环境政策</a:t>
            </a:r>
            <a:endParaRPr lang="en-US" sz="2400" i="1" dirty="0">
              <a:solidFill>
                <a:srgbClr val="00B050"/>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B85D6D12-41AE-40A0-9B20-6A8588B6D5AC}"/>
              </a:ext>
            </a:extLst>
          </p:cNvPr>
          <p:cNvSpPr txBox="1"/>
          <p:nvPr/>
        </p:nvSpPr>
        <p:spPr>
          <a:xfrm>
            <a:off x="4862963" y="4824676"/>
            <a:ext cx="3990073" cy="523220"/>
          </a:xfrm>
          <a:prstGeom prst="rect">
            <a:avLst/>
          </a:prstGeom>
          <a:noFill/>
        </p:spPr>
        <p:txBody>
          <a:bodyPr wrap="square" rtlCol="0">
            <a:spAutoFit/>
          </a:bodyPr>
          <a:lstStyle/>
          <a:p>
            <a:r>
              <a:rPr lang="en-US" sz="1400" dirty="0">
                <a:solidFill>
                  <a:schemeClr val="bg1"/>
                </a:solidFill>
              </a:rPr>
              <a:t>___________________________</a:t>
            </a:r>
          </a:p>
          <a:p>
            <a:r>
              <a:rPr lang="en-US" sz="1400" dirty="0">
                <a:solidFill>
                  <a:schemeClr val="bg1"/>
                </a:solidFill>
              </a:rPr>
              <a:t>Gerry Coster, COO </a:t>
            </a:r>
          </a:p>
        </p:txBody>
      </p:sp>
      <p:sp>
        <p:nvSpPr>
          <p:cNvPr id="18" name="TextBox 17">
            <a:extLst>
              <a:ext uri="{FF2B5EF4-FFF2-40B4-BE49-F238E27FC236}">
                <a16:creationId xmlns:a16="http://schemas.microsoft.com/office/drawing/2014/main" id="{5798F3C0-DFF5-4DD1-941F-9F766A5AC784}"/>
              </a:ext>
            </a:extLst>
          </p:cNvPr>
          <p:cNvSpPr txBox="1"/>
          <p:nvPr/>
        </p:nvSpPr>
        <p:spPr>
          <a:xfrm>
            <a:off x="741150" y="4999914"/>
            <a:ext cx="4572000" cy="307777"/>
          </a:xfrm>
          <a:prstGeom prst="rect">
            <a:avLst/>
          </a:prstGeom>
          <a:noFill/>
        </p:spPr>
        <p:txBody>
          <a:bodyPr wrap="square">
            <a:spAutoFit/>
          </a:bodyPr>
          <a:lstStyle/>
          <a:p>
            <a:r>
              <a:rPr lang="en-US" sz="1400" dirty="0">
                <a:solidFill>
                  <a:schemeClr val="bg1"/>
                </a:solidFill>
              </a:rPr>
              <a:t>Ken Hopkins, CEO </a:t>
            </a:r>
          </a:p>
        </p:txBody>
      </p:sp>
      <p:sp>
        <p:nvSpPr>
          <p:cNvPr id="20" name="TextBox 19">
            <a:extLst>
              <a:ext uri="{FF2B5EF4-FFF2-40B4-BE49-F238E27FC236}">
                <a16:creationId xmlns:a16="http://schemas.microsoft.com/office/drawing/2014/main" id="{ADD461AE-51B3-4255-A4CF-CC8FEFCAC60B}"/>
              </a:ext>
            </a:extLst>
          </p:cNvPr>
          <p:cNvSpPr txBox="1"/>
          <p:nvPr/>
        </p:nvSpPr>
        <p:spPr>
          <a:xfrm>
            <a:off x="741151" y="4751168"/>
            <a:ext cx="4842932" cy="369332"/>
          </a:xfrm>
          <a:prstGeom prst="rect">
            <a:avLst/>
          </a:prstGeom>
          <a:noFill/>
        </p:spPr>
        <p:txBody>
          <a:bodyPr wrap="square">
            <a:spAutoFit/>
          </a:bodyPr>
          <a:lstStyle/>
          <a:p>
            <a:r>
              <a:rPr lang="en-US" sz="1800" dirty="0">
                <a:solidFill>
                  <a:schemeClr val="bg1"/>
                </a:solidFill>
              </a:rPr>
              <a:t>____________________</a:t>
            </a:r>
          </a:p>
        </p:txBody>
      </p:sp>
    </p:spTree>
    <p:extLst>
      <p:ext uri="{BB962C8B-B14F-4D97-AF65-F5344CB8AC3E}">
        <p14:creationId xmlns:p14="http://schemas.microsoft.com/office/powerpoint/2010/main" val="2745510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577" y="315527"/>
            <a:ext cx="8953743" cy="5987346"/>
          </a:xfrm>
          <a:prstGeom prst="rect">
            <a:avLst/>
          </a:prstGeom>
        </p:spPr>
      </p:pic>
      <p:sp>
        <p:nvSpPr>
          <p:cNvPr id="5" name="TextBox 4"/>
          <p:cNvSpPr txBox="1"/>
          <p:nvPr/>
        </p:nvSpPr>
        <p:spPr>
          <a:xfrm>
            <a:off x="4227433" y="5538848"/>
            <a:ext cx="3643946" cy="523220"/>
          </a:xfrm>
          <a:prstGeom prst="rect">
            <a:avLst/>
          </a:prstGeom>
          <a:noFill/>
        </p:spPr>
        <p:txBody>
          <a:bodyPr wrap="none" rtlCol="0">
            <a:spAutoFit/>
          </a:bodyPr>
          <a:lstStyle/>
          <a:p>
            <a:r>
              <a:rPr lang="en-US" sz="2800" dirty="0" err="1">
                <a:solidFill>
                  <a:srgbClr val="00B050"/>
                </a:solidFill>
                <a:latin typeface="Arial" panose="020B0604020202020204" pitchFamily="34" charset="0"/>
                <a:cs typeface="Arial" panose="020B0604020202020204" pitchFamily="34" charset="0"/>
              </a:rPr>
              <a:t>Globale</a:t>
            </a:r>
            <a:r>
              <a:rPr lang="en-US" sz="2800" dirty="0">
                <a:solidFill>
                  <a:srgbClr val="00B050"/>
                </a:solidFill>
                <a:latin typeface="Arial" panose="020B0604020202020204" pitchFamily="34" charset="0"/>
                <a:cs typeface="Arial" panose="020B0604020202020204" pitchFamily="34" charset="0"/>
              </a:rPr>
              <a:t> </a:t>
            </a:r>
            <a:r>
              <a:rPr lang="en-US" sz="2800" dirty="0" err="1">
                <a:solidFill>
                  <a:srgbClr val="00B050"/>
                </a:solidFill>
                <a:latin typeface="Arial" panose="020B0604020202020204" pitchFamily="34" charset="0"/>
                <a:cs typeface="Arial" panose="020B0604020202020204" pitchFamily="34" charset="0"/>
              </a:rPr>
              <a:t>Umweltpolitik</a:t>
            </a:r>
            <a:endParaRPr lang="en-US" sz="2800" dirty="0">
              <a:solidFill>
                <a:srgbClr val="00B050"/>
              </a:solidFill>
              <a:latin typeface="Arial" panose="020B0604020202020204" pitchFamily="34" charset="0"/>
              <a:cs typeface="Arial" panose="020B0604020202020204" pitchFamily="34" charset="0"/>
            </a:endParaRPr>
          </a:p>
        </p:txBody>
      </p:sp>
      <p:sp>
        <p:nvSpPr>
          <p:cNvPr id="6" name="TextBox 5"/>
          <p:cNvSpPr txBox="1"/>
          <p:nvPr/>
        </p:nvSpPr>
        <p:spPr>
          <a:xfrm>
            <a:off x="394846" y="509023"/>
            <a:ext cx="2653290" cy="400110"/>
          </a:xfrm>
          <a:prstGeom prst="rect">
            <a:avLst/>
          </a:prstGeom>
          <a:noFill/>
        </p:spPr>
        <p:txBody>
          <a:bodyPr wrap="none" rtlCol="0">
            <a:spAutoFit/>
          </a:bodyPr>
          <a:lstStyle/>
          <a:p>
            <a:r>
              <a:rPr lang="en-US" sz="2000" i="1" dirty="0" err="1">
                <a:solidFill>
                  <a:schemeClr val="accent1">
                    <a:lumMod val="60000"/>
                    <a:lumOff val="40000"/>
                  </a:schemeClr>
                </a:solidFill>
                <a:latin typeface="Arial" panose="020B0604020202020204" pitchFamily="34" charset="0"/>
                <a:cs typeface="Arial" panose="020B0604020202020204" pitchFamily="34" charset="0"/>
              </a:rPr>
              <a:t>Globale</a:t>
            </a:r>
            <a:r>
              <a:rPr lang="en-US" sz="2000" i="1" dirty="0">
                <a:solidFill>
                  <a:schemeClr val="accent1">
                    <a:lumMod val="60000"/>
                    <a:lumOff val="40000"/>
                  </a:schemeClr>
                </a:solidFill>
                <a:latin typeface="Arial" panose="020B0604020202020204" pitchFamily="34" charset="0"/>
                <a:cs typeface="Arial" panose="020B0604020202020204" pitchFamily="34" charset="0"/>
              </a:rPr>
              <a:t> </a:t>
            </a:r>
            <a:r>
              <a:rPr lang="en-US" sz="2000" i="1" dirty="0" err="1">
                <a:solidFill>
                  <a:schemeClr val="accent1">
                    <a:lumMod val="60000"/>
                    <a:lumOff val="40000"/>
                  </a:schemeClr>
                </a:solidFill>
                <a:latin typeface="Arial" panose="020B0604020202020204" pitchFamily="34" charset="0"/>
                <a:cs typeface="Arial" panose="020B0604020202020204" pitchFamily="34" charset="0"/>
              </a:rPr>
              <a:t>Umweltpolitik</a:t>
            </a:r>
            <a:endParaRPr lang="en-US" sz="2000" i="1"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7" name="TextBox 6"/>
          <p:cNvSpPr txBox="1"/>
          <p:nvPr/>
        </p:nvSpPr>
        <p:spPr>
          <a:xfrm>
            <a:off x="394848" y="805970"/>
            <a:ext cx="8354304" cy="1200329"/>
          </a:xfrm>
          <a:prstGeom prst="rect">
            <a:avLst/>
          </a:prstGeom>
          <a:noFill/>
        </p:spPr>
        <p:txBody>
          <a:bodyPr wrap="square" rtlCol="0">
            <a:spAutoFit/>
          </a:bodyPr>
          <a:lstStyle/>
          <a:p>
            <a:pPr algn="just"/>
            <a:r>
              <a:rPr lang="de-DE" sz="1400" dirty="0">
                <a:solidFill>
                  <a:schemeClr val="bg1"/>
                </a:solidFill>
              </a:rPr>
              <a:t>In Verbindung mit unserer Vision, unserer Mission und unseren Werten verpflichten wir uns mit dieser Richtlinie, unsere Verantwortung als Unternehmen innerhalb der Gesellschaft ernst zu nehmen und die Umwelt zu schützen, indem wir Umweltverschmutzungen vermeiden, unsere Umweltverpflichtungen erfüllen und unser Umweltmanagementsystem kontinuierlich verbessern.</a:t>
            </a:r>
          </a:p>
          <a:p>
            <a:pPr algn="just"/>
            <a:endParaRPr lang="en-US" sz="1600" dirty="0">
              <a:solidFill>
                <a:schemeClr val="bg1"/>
              </a:solidFill>
            </a:endParaRPr>
          </a:p>
        </p:txBody>
      </p:sp>
      <p:sp>
        <p:nvSpPr>
          <p:cNvPr id="8" name="TextBox 7"/>
          <p:cNvSpPr txBox="1"/>
          <p:nvPr/>
        </p:nvSpPr>
        <p:spPr>
          <a:xfrm>
            <a:off x="4501696" y="2969612"/>
            <a:ext cx="3990073" cy="1538883"/>
          </a:xfrm>
          <a:prstGeom prst="rect">
            <a:avLst/>
          </a:prstGeom>
          <a:noFill/>
        </p:spPr>
        <p:txBody>
          <a:bodyPr wrap="square" rtlCol="0">
            <a:spAutoFit/>
          </a:bodyPr>
          <a:lstStyle/>
          <a:p>
            <a:r>
              <a:rPr lang="en-US" sz="1600" dirty="0">
                <a:solidFill>
                  <a:schemeClr val="accent1">
                    <a:lumMod val="60000"/>
                    <a:lumOff val="40000"/>
                  </a:schemeClr>
                </a:solidFill>
              </a:rPr>
              <a:t>Team –</a:t>
            </a:r>
            <a:r>
              <a:rPr lang="en-US" sz="1600" dirty="0" err="1">
                <a:solidFill>
                  <a:schemeClr val="accent1">
                    <a:lumMod val="60000"/>
                    <a:lumOff val="40000"/>
                  </a:schemeClr>
                </a:solidFill>
              </a:rPr>
              <a:t>Mitglieder</a:t>
            </a:r>
            <a:endParaRPr lang="en-US" sz="1600" dirty="0">
              <a:solidFill>
                <a:schemeClr val="accent1">
                  <a:lumMod val="60000"/>
                  <a:lumOff val="40000"/>
                </a:schemeClr>
              </a:solidFill>
            </a:endParaRPr>
          </a:p>
          <a:p>
            <a:pPr algn="just"/>
            <a:r>
              <a:rPr lang="de-DE" sz="1300" dirty="0">
                <a:solidFill>
                  <a:schemeClr val="bg1"/>
                </a:solidFill>
              </a:rPr>
              <a:t>Die Teammitglieder stehen an vorderster Front der Umweltleistung. Aus diesem Grund erhalten sie fortlaufend Schulungen und aktuelle Informationen zum Thema Umweltschutz und beteiligen sich engagiert an der Identifizierung von Möglichkeiten zur Verbesserung der unternehmerischen Umweltleistung.</a:t>
            </a:r>
            <a:endParaRPr lang="de-DE" sz="1300" dirty="0"/>
          </a:p>
        </p:txBody>
      </p:sp>
      <p:sp>
        <p:nvSpPr>
          <p:cNvPr id="10" name="TextBox 9"/>
          <p:cNvSpPr txBox="1"/>
          <p:nvPr/>
        </p:nvSpPr>
        <p:spPr>
          <a:xfrm>
            <a:off x="394846" y="1715080"/>
            <a:ext cx="3766163" cy="1338828"/>
          </a:xfrm>
          <a:prstGeom prst="rect">
            <a:avLst/>
          </a:prstGeom>
          <a:noFill/>
        </p:spPr>
        <p:txBody>
          <a:bodyPr wrap="square" rtlCol="0">
            <a:spAutoFit/>
          </a:bodyPr>
          <a:lstStyle/>
          <a:p>
            <a:r>
              <a:rPr lang="en-US" sz="1600" dirty="0" err="1">
                <a:solidFill>
                  <a:schemeClr val="accent1">
                    <a:lumMod val="60000"/>
                    <a:lumOff val="40000"/>
                  </a:schemeClr>
                </a:solidFill>
              </a:rPr>
              <a:t>Führung</a:t>
            </a:r>
            <a:endParaRPr lang="en-US" sz="1600" dirty="0">
              <a:solidFill>
                <a:schemeClr val="accent1">
                  <a:lumMod val="60000"/>
                  <a:lumOff val="40000"/>
                </a:schemeClr>
              </a:solidFill>
            </a:endParaRPr>
          </a:p>
          <a:p>
            <a:pPr algn="just"/>
            <a:r>
              <a:rPr lang="de-DE" sz="1300" dirty="0">
                <a:solidFill>
                  <a:schemeClr val="bg1"/>
                </a:solidFill>
              </a:rPr>
              <a:t>Das Top-Management überwacht und bewertet jede Einrichtung, um die Einhaltung der gesetzlichen Anforderungen sowie die Konformität und Verbesserung des Umweltmanagementsystems sicherzustellen.</a:t>
            </a:r>
          </a:p>
        </p:txBody>
      </p:sp>
      <p:sp>
        <p:nvSpPr>
          <p:cNvPr id="11" name="TextBox 10"/>
          <p:cNvSpPr txBox="1"/>
          <p:nvPr/>
        </p:nvSpPr>
        <p:spPr>
          <a:xfrm>
            <a:off x="4493621" y="1762374"/>
            <a:ext cx="4012849" cy="1338828"/>
          </a:xfrm>
          <a:prstGeom prst="rect">
            <a:avLst/>
          </a:prstGeom>
          <a:noFill/>
        </p:spPr>
        <p:txBody>
          <a:bodyPr wrap="square" rtlCol="0">
            <a:spAutoFit/>
          </a:bodyPr>
          <a:lstStyle/>
          <a:p>
            <a:r>
              <a:rPr lang="en-US" sz="1600" dirty="0" err="1">
                <a:solidFill>
                  <a:schemeClr val="accent1">
                    <a:lumMod val="60000"/>
                    <a:lumOff val="40000"/>
                  </a:schemeClr>
                </a:solidFill>
              </a:rPr>
              <a:t>Kunden</a:t>
            </a:r>
            <a:r>
              <a:rPr lang="en-US" sz="1600" dirty="0">
                <a:solidFill>
                  <a:schemeClr val="accent1">
                    <a:lumMod val="60000"/>
                    <a:lumOff val="40000"/>
                  </a:schemeClr>
                </a:solidFill>
              </a:rPr>
              <a:t>/</a:t>
            </a:r>
            <a:r>
              <a:rPr lang="en-US" sz="1600" dirty="0" err="1">
                <a:solidFill>
                  <a:schemeClr val="accent1">
                    <a:lumMod val="60000"/>
                    <a:lumOff val="40000"/>
                  </a:schemeClr>
                </a:solidFill>
              </a:rPr>
              <a:t>Lieferanten</a:t>
            </a:r>
            <a:r>
              <a:rPr lang="en-US" sz="1600" dirty="0">
                <a:solidFill>
                  <a:schemeClr val="accent1">
                    <a:lumMod val="60000"/>
                    <a:lumOff val="40000"/>
                  </a:schemeClr>
                </a:solidFill>
              </a:rPr>
              <a:t>/</a:t>
            </a:r>
            <a:r>
              <a:rPr lang="en-US" sz="1600" dirty="0" err="1">
                <a:solidFill>
                  <a:schemeClr val="accent1">
                    <a:lumMod val="60000"/>
                    <a:lumOff val="40000"/>
                  </a:schemeClr>
                </a:solidFill>
              </a:rPr>
              <a:t>Geschäftspartner</a:t>
            </a:r>
            <a:r>
              <a:rPr lang="en-US" sz="1600" dirty="0">
                <a:solidFill>
                  <a:schemeClr val="accent1">
                    <a:lumMod val="60000"/>
                    <a:lumOff val="40000"/>
                  </a:schemeClr>
                </a:solidFill>
              </a:rPr>
              <a:t> </a:t>
            </a:r>
          </a:p>
          <a:p>
            <a:pPr algn="just"/>
            <a:r>
              <a:rPr lang="de-DE" sz="1300" dirty="0">
                <a:solidFill>
                  <a:schemeClr val="bg1"/>
                </a:solidFill>
              </a:rPr>
              <a:t>Wir werden eng mit unseren Stakeholdern zusammenarbeiten, um unsere Umweltverantwortung und andere spezifische Verpflichtungen, die für ihre Produkte oder Dienstleistungen gelten, zu kommunizieren und</a:t>
            </a:r>
            <a:r>
              <a:rPr lang="de-DE" sz="1200" dirty="0">
                <a:solidFill>
                  <a:schemeClr val="bg1"/>
                </a:solidFill>
              </a:rPr>
              <a:t> </a:t>
            </a:r>
            <a:r>
              <a:rPr lang="de-DE" sz="1300" dirty="0">
                <a:solidFill>
                  <a:schemeClr val="bg1"/>
                </a:solidFill>
              </a:rPr>
              <a:t>umzusetzen.</a:t>
            </a:r>
          </a:p>
        </p:txBody>
      </p:sp>
      <p:sp>
        <p:nvSpPr>
          <p:cNvPr id="12" name="TextBox 11"/>
          <p:cNvSpPr txBox="1"/>
          <p:nvPr/>
        </p:nvSpPr>
        <p:spPr>
          <a:xfrm>
            <a:off x="394846" y="2969612"/>
            <a:ext cx="3856093" cy="1938992"/>
          </a:xfrm>
          <a:prstGeom prst="rect">
            <a:avLst/>
          </a:prstGeom>
          <a:noFill/>
        </p:spPr>
        <p:txBody>
          <a:bodyPr wrap="square" rtlCol="0">
            <a:spAutoFit/>
          </a:bodyPr>
          <a:lstStyle/>
          <a:p>
            <a:pPr algn="just"/>
            <a:r>
              <a:rPr lang="en-US" sz="1600" dirty="0">
                <a:solidFill>
                  <a:schemeClr val="accent1">
                    <a:lumMod val="60000"/>
                    <a:lumOff val="40000"/>
                  </a:schemeClr>
                </a:solidFill>
              </a:rPr>
              <a:t>Anlagen</a:t>
            </a:r>
          </a:p>
          <a:p>
            <a:pPr algn="just"/>
            <a:r>
              <a:rPr lang="de-DE" sz="1300" dirty="0">
                <a:solidFill>
                  <a:schemeClr val="bg1"/>
                </a:solidFill>
              </a:rPr>
              <a:t>Das Facility-Management ist verantwortlich und rechenschaftspflichtig für verantwortungsvolles Chemikalienmanagement, die Wasserqualität und den Wasserverbrauch, die Luftqualität, nachhaltiges Ressourcenmanagement sowie für die Abfall-reduzierung, Energieeffizienz, Einsatz erneuerbare Energien und Minimierung von Treibhausgas-emissionen.</a:t>
            </a:r>
          </a:p>
        </p:txBody>
      </p:sp>
      <p:sp>
        <p:nvSpPr>
          <p:cNvPr id="15" name="TextBox 14">
            <a:extLst>
              <a:ext uri="{FF2B5EF4-FFF2-40B4-BE49-F238E27FC236}">
                <a16:creationId xmlns:a16="http://schemas.microsoft.com/office/drawing/2014/main" id="{8FD5F29A-C458-4550-A857-7449F7803881}"/>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NGPOL-02 Rev02</a:t>
            </a:r>
          </a:p>
        </p:txBody>
      </p:sp>
      <p:sp>
        <p:nvSpPr>
          <p:cNvPr id="16" name="TextBox 15">
            <a:extLst>
              <a:ext uri="{FF2B5EF4-FFF2-40B4-BE49-F238E27FC236}">
                <a16:creationId xmlns:a16="http://schemas.microsoft.com/office/drawing/2014/main" id="{1BF94A7B-251A-46DC-9AA3-E991570B1928}"/>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17" name="TextBox 16">
            <a:extLst>
              <a:ext uri="{FF2B5EF4-FFF2-40B4-BE49-F238E27FC236}">
                <a16:creationId xmlns:a16="http://schemas.microsoft.com/office/drawing/2014/main" id="{B85D6D12-41AE-40A0-9B20-6A8588B6D5AC}"/>
              </a:ext>
            </a:extLst>
          </p:cNvPr>
          <p:cNvSpPr txBox="1"/>
          <p:nvPr/>
        </p:nvSpPr>
        <p:spPr>
          <a:xfrm>
            <a:off x="4742643" y="4820110"/>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Tree>
    <p:extLst>
      <p:ext uri="{BB962C8B-B14F-4D97-AF65-F5344CB8AC3E}">
        <p14:creationId xmlns:p14="http://schemas.microsoft.com/office/powerpoint/2010/main" val="261681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48" y="351692"/>
            <a:ext cx="8953743" cy="5987346"/>
          </a:xfrm>
          <a:prstGeom prst="rect">
            <a:avLst/>
          </a:prstGeom>
        </p:spPr>
      </p:pic>
      <p:sp>
        <p:nvSpPr>
          <p:cNvPr id="5" name="TextBox 4"/>
          <p:cNvSpPr txBox="1"/>
          <p:nvPr/>
        </p:nvSpPr>
        <p:spPr>
          <a:xfrm>
            <a:off x="3270738" y="5565530"/>
            <a:ext cx="4181979" cy="523220"/>
          </a:xfrm>
          <a:prstGeom prst="rect">
            <a:avLst/>
          </a:prstGeom>
          <a:noFill/>
        </p:spPr>
        <p:txBody>
          <a:bodyPr wrap="none" rtlCol="0">
            <a:spAutoFit/>
          </a:bodyPr>
          <a:lstStyle/>
          <a:p>
            <a:r>
              <a:rPr lang="en-US" sz="2800" dirty="0">
                <a:solidFill>
                  <a:srgbClr val="00B050"/>
                </a:solidFill>
                <a:latin typeface="Arial" panose="020B0604020202020204" pitchFamily="34" charset="0"/>
                <a:cs typeface="Arial" panose="020B0604020202020204" pitchFamily="34" charset="0"/>
              </a:rPr>
              <a:t>Política Ambiental Global</a:t>
            </a:r>
          </a:p>
        </p:txBody>
      </p:sp>
      <p:sp>
        <p:nvSpPr>
          <p:cNvPr id="6" name="TextBox 5"/>
          <p:cNvSpPr txBox="1"/>
          <p:nvPr/>
        </p:nvSpPr>
        <p:spPr>
          <a:xfrm>
            <a:off x="398583" y="555127"/>
            <a:ext cx="3614900" cy="461665"/>
          </a:xfrm>
          <a:prstGeom prst="rect">
            <a:avLst/>
          </a:prstGeom>
          <a:noFill/>
        </p:spPr>
        <p:txBody>
          <a:bodyPr wrap="none" rtlCol="0">
            <a:spAutoFit/>
          </a:bodyPr>
          <a:lstStyle/>
          <a:p>
            <a:r>
              <a:rPr lang="en-US" sz="2400" i="1" dirty="0">
                <a:solidFill>
                  <a:schemeClr val="accent1">
                    <a:lumMod val="60000"/>
                    <a:lumOff val="40000"/>
                  </a:schemeClr>
                </a:solidFill>
                <a:latin typeface="Arial" panose="020B0604020202020204" pitchFamily="34" charset="0"/>
                <a:cs typeface="Arial" panose="020B0604020202020204" pitchFamily="34" charset="0"/>
              </a:rPr>
              <a:t>Política Ambiental Global</a:t>
            </a:r>
          </a:p>
        </p:txBody>
      </p:sp>
      <p:sp>
        <p:nvSpPr>
          <p:cNvPr id="7" name="TextBox 6"/>
          <p:cNvSpPr txBox="1"/>
          <p:nvPr/>
        </p:nvSpPr>
        <p:spPr>
          <a:xfrm>
            <a:off x="302066" y="917860"/>
            <a:ext cx="8499033" cy="1077218"/>
          </a:xfrm>
          <a:prstGeom prst="rect">
            <a:avLst/>
          </a:prstGeom>
          <a:noFill/>
        </p:spPr>
        <p:txBody>
          <a:bodyPr wrap="square" rtlCol="0">
            <a:spAutoFit/>
          </a:bodyPr>
          <a:lstStyle/>
          <a:p>
            <a:pPr algn="just"/>
            <a:r>
              <a:rPr lang="en-US" sz="1600" dirty="0">
                <a:solidFill>
                  <a:schemeClr val="bg1"/>
                </a:solidFill>
              </a:rPr>
              <a:t>A </a:t>
            </a:r>
            <a:r>
              <a:rPr lang="en-US" sz="1600" dirty="0" err="1">
                <a:solidFill>
                  <a:schemeClr val="bg1"/>
                </a:solidFill>
              </a:rPr>
              <a:t>través</a:t>
            </a:r>
            <a:r>
              <a:rPr lang="en-US" sz="1600" dirty="0">
                <a:solidFill>
                  <a:schemeClr val="bg1"/>
                </a:solidFill>
              </a:rPr>
              <a:t> de </a:t>
            </a:r>
            <a:r>
              <a:rPr lang="en-US" sz="1600" dirty="0" err="1">
                <a:solidFill>
                  <a:schemeClr val="bg1"/>
                </a:solidFill>
              </a:rPr>
              <a:t>nuestra</a:t>
            </a:r>
            <a:r>
              <a:rPr lang="en-US" sz="1600" dirty="0">
                <a:solidFill>
                  <a:schemeClr val="bg1"/>
                </a:solidFill>
              </a:rPr>
              <a:t> </a:t>
            </a:r>
            <a:r>
              <a:rPr lang="en-US" sz="1600" dirty="0" err="1">
                <a:solidFill>
                  <a:schemeClr val="bg1"/>
                </a:solidFill>
              </a:rPr>
              <a:t>Visión</a:t>
            </a:r>
            <a:r>
              <a:rPr lang="en-US" sz="1600" dirty="0">
                <a:solidFill>
                  <a:schemeClr val="bg1"/>
                </a:solidFill>
              </a:rPr>
              <a:t>, </a:t>
            </a:r>
            <a:r>
              <a:rPr lang="en-US" sz="1600" dirty="0" err="1">
                <a:solidFill>
                  <a:schemeClr val="bg1"/>
                </a:solidFill>
              </a:rPr>
              <a:t>Misión</a:t>
            </a:r>
            <a:r>
              <a:rPr lang="en-US" sz="1600" dirty="0">
                <a:solidFill>
                  <a:schemeClr val="bg1"/>
                </a:solidFill>
              </a:rPr>
              <a:t>, y </a:t>
            </a:r>
            <a:r>
              <a:rPr lang="en-US" sz="1600" dirty="0" err="1">
                <a:solidFill>
                  <a:schemeClr val="bg1"/>
                </a:solidFill>
              </a:rPr>
              <a:t>Valores</a:t>
            </a:r>
            <a:r>
              <a:rPr lang="en-US" sz="1600" dirty="0">
                <a:solidFill>
                  <a:schemeClr val="bg1"/>
                </a:solidFill>
              </a:rPr>
              <a:t>. </a:t>
            </a:r>
            <a:r>
              <a:rPr lang="es-ES" sz="1600" dirty="0">
                <a:solidFill>
                  <a:schemeClr val="bg1"/>
                </a:solidFill>
              </a:rPr>
              <a:t>Esta política es nuestro compromiso de ser un buen ciudadano corporativo, proteger el medio ambiente, prevenir la contaminación, cumplir con nuestras obligaciones de requerimiento legal ambiental y mejorar continuamente nuestro Sistema de Gestión Ambiental para mejorar el desempeño ambiental y otros compromisos. </a:t>
            </a:r>
            <a:endParaRPr lang="en-US" sz="1600" dirty="0">
              <a:solidFill>
                <a:schemeClr val="bg1"/>
              </a:solidFill>
            </a:endParaRPr>
          </a:p>
        </p:txBody>
      </p:sp>
      <p:sp>
        <p:nvSpPr>
          <p:cNvPr id="8" name="TextBox 7"/>
          <p:cNvSpPr txBox="1"/>
          <p:nvPr/>
        </p:nvSpPr>
        <p:spPr>
          <a:xfrm>
            <a:off x="4387290" y="3228481"/>
            <a:ext cx="4345426" cy="1200329"/>
          </a:xfrm>
          <a:prstGeom prst="rect">
            <a:avLst/>
          </a:prstGeom>
          <a:noFill/>
        </p:spPr>
        <p:txBody>
          <a:bodyPr wrap="square" rtlCol="0">
            <a:spAutoFit/>
          </a:bodyPr>
          <a:lstStyle/>
          <a:p>
            <a:r>
              <a:rPr lang="en-US" sz="1600" dirty="0" err="1">
                <a:solidFill>
                  <a:schemeClr val="accent1">
                    <a:lumMod val="60000"/>
                    <a:lumOff val="40000"/>
                  </a:schemeClr>
                </a:solidFill>
              </a:rPr>
              <a:t>Miembros</a:t>
            </a:r>
            <a:r>
              <a:rPr lang="en-US" sz="1600" dirty="0">
                <a:solidFill>
                  <a:schemeClr val="accent1">
                    <a:lumMod val="60000"/>
                    <a:lumOff val="40000"/>
                  </a:schemeClr>
                </a:solidFill>
              </a:rPr>
              <a:t> del </a:t>
            </a:r>
            <a:r>
              <a:rPr lang="en-US" sz="1600" dirty="0" err="1">
                <a:solidFill>
                  <a:schemeClr val="accent1">
                    <a:lumMod val="60000"/>
                    <a:lumOff val="40000"/>
                  </a:schemeClr>
                </a:solidFill>
              </a:rPr>
              <a:t>Equipo</a:t>
            </a:r>
            <a:endParaRPr lang="en-US" sz="1600" dirty="0">
              <a:solidFill>
                <a:schemeClr val="accent1">
                  <a:lumMod val="60000"/>
                  <a:lumOff val="40000"/>
                </a:schemeClr>
              </a:solidFill>
            </a:endParaRPr>
          </a:p>
          <a:p>
            <a:pPr algn="just"/>
            <a:r>
              <a:rPr lang="es-ES" sz="1400" dirty="0">
                <a:solidFill>
                  <a:schemeClr val="bg1"/>
                </a:solidFill>
              </a:rPr>
              <a:t>Los miembros del equipo están a la vanguardia en el desempeño ambiental; por lo tanto, reciben capacitación y comunicación continua, y participan en la identificación de oportunidades para mejorar el desempeño ambiental</a:t>
            </a:r>
            <a:r>
              <a:rPr lang="en-US" sz="1400" dirty="0">
                <a:solidFill>
                  <a:schemeClr val="bg1"/>
                </a:solidFill>
              </a:rPr>
              <a:t>.</a:t>
            </a:r>
          </a:p>
        </p:txBody>
      </p:sp>
      <p:sp>
        <p:nvSpPr>
          <p:cNvPr id="10" name="TextBox 9"/>
          <p:cNvSpPr txBox="1"/>
          <p:nvPr/>
        </p:nvSpPr>
        <p:spPr>
          <a:xfrm>
            <a:off x="265771" y="1911640"/>
            <a:ext cx="4108770" cy="1200329"/>
          </a:xfrm>
          <a:prstGeom prst="rect">
            <a:avLst/>
          </a:prstGeom>
          <a:noFill/>
        </p:spPr>
        <p:txBody>
          <a:bodyPr wrap="square" rtlCol="0">
            <a:spAutoFit/>
          </a:bodyPr>
          <a:lstStyle/>
          <a:p>
            <a:r>
              <a:rPr lang="en-US" sz="1600" dirty="0" err="1">
                <a:solidFill>
                  <a:schemeClr val="accent1">
                    <a:lumMod val="60000"/>
                    <a:lumOff val="40000"/>
                  </a:schemeClr>
                </a:solidFill>
              </a:rPr>
              <a:t>Gobierno</a:t>
            </a:r>
            <a:endParaRPr lang="en-US" sz="1600" dirty="0">
              <a:solidFill>
                <a:schemeClr val="accent1">
                  <a:lumMod val="60000"/>
                  <a:lumOff val="40000"/>
                </a:schemeClr>
              </a:solidFill>
            </a:endParaRPr>
          </a:p>
          <a:p>
            <a:pPr algn="just"/>
            <a:r>
              <a:rPr lang="es-ES" sz="1400" dirty="0">
                <a:solidFill>
                  <a:schemeClr val="bg1"/>
                </a:solidFill>
              </a:rPr>
              <a:t>La alta dirección supervisa y evalúa cada localidad facilidad elegida para garantizar el cumplimiento de los requisitos legales y la mejora del sistema de gestión ambiental. </a:t>
            </a:r>
            <a:endParaRPr lang="en-US" sz="1400" dirty="0">
              <a:solidFill>
                <a:schemeClr val="bg1"/>
              </a:solidFill>
            </a:endParaRPr>
          </a:p>
        </p:txBody>
      </p:sp>
      <p:sp>
        <p:nvSpPr>
          <p:cNvPr id="11" name="TextBox 10"/>
          <p:cNvSpPr txBox="1"/>
          <p:nvPr/>
        </p:nvSpPr>
        <p:spPr>
          <a:xfrm>
            <a:off x="4387291" y="1921425"/>
            <a:ext cx="4454643" cy="1415772"/>
          </a:xfrm>
          <a:prstGeom prst="rect">
            <a:avLst/>
          </a:prstGeom>
          <a:noFill/>
        </p:spPr>
        <p:txBody>
          <a:bodyPr wrap="square" rtlCol="0">
            <a:spAutoFit/>
          </a:bodyPr>
          <a:lstStyle/>
          <a:p>
            <a:r>
              <a:rPr lang="en-US" sz="1600" dirty="0" err="1">
                <a:solidFill>
                  <a:schemeClr val="accent1">
                    <a:lumMod val="60000"/>
                    <a:lumOff val="40000"/>
                  </a:schemeClr>
                </a:solidFill>
              </a:rPr>
              <a:t>Clientes</a:t>
            </a:r>
            <a:r>
              <a:rPr lang="en-US" sz="1600" dirty="0">
                <a:solidFill>
                  <a:schemeClr val="accent1">
                    <a:lumMod val="60000"/>
                    <a:lumOff val="40000"/>
                  </a:schemeClr>
                </a:solidFill>
              </a:rPr>
              <a:t>/</a:t>
            </a:r>
            <a:r>
              <a:rPr lang="en-US" sz="1600" dirty="0" err="1">
                <a:solidFill>
                  <a:schemeClr val="accent1">
                    <a:lumMod val="60000"/>
                    <a:lumOff val="40000"/>
                  </a:schemeClr>
                </a:solidFill>
              </a:rPr>
              <a:t>Proveedores</a:t>
            </a:r>
            <a:r>
              <a:rPr lang="en-US" sz="1600" dirty="0">
                <a:solidFill>
                  <a:schemeClr val="accent1">
                    <a:lumMod val="60000"/>
                    <a:lumOff val="40000"/>
                  </a:schemeClr>
                </a:solidFill>
              </a:rPr>
              <a:t>/</a:t>
            </a:r>
            <a:r>
              <a:rPr lang="en-US" sz="1600" dirty="0" err="1">
                <a:solidFill>
                  <a:schemeClr val="accent1">
                    <a:lumMod val="60000"/>
                    <a:lumOff val="40000"/>
                  </a:schemeClr>
                </a:solidFill>
              </a:rPr>
              <a:t>Contratistas</a:t>
            </a:r>
            <a:endParaRPr lang="en-US" sz="1600" dirty="0">
              <a:solidFill>
                <a:schemeClr val="accent1">
                  <a:lumMod val="60000"/>
                  <a:lumOff val="40000"/>
                </a:schemeClr>
              </a:solidFill>
            </a:endParaRPr>
          </a:p>
          <a:p>
            <a:pPr algn="just"/>
            <a:r>
              <a:rPr lang="es-ES" sz="1400" dirty="0">
                <a:solidFill>
                  <a:schemeClr val="bg1"/>
                </a:solidFill>
              </a:rPr>
              <a:t>Trabajaremos en estrecha colaboración con clientes, proveedores y contratistas para comunicar y aplicar nuestras responsabilidades medioambientales y otros compromisos específicos que sean aplicables a sus productos o servicios. </a:t>
            </a:r>
            <a:endParaRPr lang="en-US" sz="1400" dirty="0">
              <a:solidFill>
                <a:schemeClr val="bg1"/>
              </a:solidFill>
            </a:endParaRPr>
          </a:p>
        </p:txBody>
      </p:sp>
      <p:sp>
        <p:nvSpPr>
          <p:cNvPr id="12" name="TextBox 11"/>
          <p:cNvSpPr txBox="1"/>
          <p:nvPr/>
        </p:nvSpPr>
        <p:spPr>
          <a:xfrm>
            <a:off x="278521" y="2991363"/>
            <a:ext cx="4158347" cy="1846659"/>
          </a:xfrm>
          <a:prstGeom prst="rect">
            <a:avLst/>
          </a:prstGeom>
          <a:noFill/>
        </p:spPr>
        <p:txBody>
          <a:bodyPr wrap="square" rtlCol="0">
            <a:spAutoFit/>
          </a:bodyPr>
          <a:lstStyle/>
          <a:p>
            <a:r>
              <a:rPr lang="en-US" sz="1600" dirty="0" err="1">
                <a:solidFill>
                  <a:schemeClr val="accent1">
                    <a:lumMod val="60000"/>
                    <a:lumOff val="40000"/>
                  </a:schemeClr>
                </a:solidFill>
              </a:rPr>
              <a:t>Instalaciones</a:t>
            </a:r>
            <a:endParaRPr lang="en-US" sz="1600" dirty="0">
              <a:solidFill>
                <a:schemeClr val="accent1">
                  <a:lumMod val="60000"/>
                  <a:lumOff val="40000"/>
                </a:schemeClr>
              </a:solidFill>
            </a:endParaRPr>
          </a:p>
          <a:p>
            <a:pPr algn="just"/>
            <a:r>
              <a:rPr lang="es-ES" sz="1400" dirty="0">
                <a:solidFill>
                  <a:schemeClr val="bg1"/>
                </a:solidFill>
              </a:rPr>
              <a:t>La administración de las instalaciones es responsable de la gestión responsable de los productos químicos, la calidad y consumo del agua, la calidad del aire, la gestión sostenible de los recursos y la reducción de desechos, la eficiencia energética, las energías renovables y las emisiones de gases de efecto invernadero</a:t>
            </a:r>
            <a:r>
              <a:rPr lang="en-US" sz="1400" dirty="0">
                <a:solidFill>
                  <a:schemeClr val="bg1"/>
                </a:solidFill>
              </a:rPr>
              <a:t>. </a:t>
            </a:r>
          </a:p>
        </p:txBody>
      </p:sp>
      <p:sp>
        <p:nvSpPr>
          <p:cNvPr id="15" name="TextBox 14">
            <a:extLst>
              <a:ext uri="{FF2B5EF4-FFF2-40B4-BE49-F238E27FC236}">
                <a16:creationId xmlns:a16="http://schemas.microsoft.com/office/drawing/2014/main" id="{8FD5F29A-C458-4550-A857-7449F7803881}"/>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NGPOL-02 Rev02</a:t>
            </a:r>
          </a:p>
        </p:txBody>
      </p:sp>
      <p:sp>
        <p:nvSpPr>
          <p:cNvPr id="16" name="TextBox 15">
            <a:extLst>
              <a:ext uri="{FF2B5EF4-FFF2-40B4-BE49-F238E27FC236}">
                <a16:creationId xmlns:a16="http://schemas.microsoft.com/office/drawing/2014/main" id="{1BF94A7B-251A-46DC-9AA3-E991570B1928}"/>
              </a:ext>
            </a:extLst>
          </p:cNvPr>
          <p:cNvSpPr txBox="1"/>
          <p:nvPr/>
        </p:nvSpPr>
        <p:spPr>
          <a:xfrm>
            <a:off x="633874" y="4884605"/>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17" name="TextBox 16">
            <a:extLst>
              <a:ext uri="{FF2B5EF4-FFF2-40B4-BE49-F238E27FC236}">
                <a16:creationId xmlns:a16="http://schemas.microsoft.com/office/drawing/2014/main" id="{B85D6D12-41AE-40A0-9B20-6A8588B6D5AC}"/>
              </a:ext>
            </a:extLst>
          </p:cNvPr>
          <p:cNvSpPr txBox="1"/>
          <p:nvPr/>
        </p:nvSpPr>
        <p:spPr>
          <a:xfrm>
            <a:off x="4742643" y="4820110"/>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Tree>
    <p:extLst>
      <p:ext uri="{BB962C8B-B14F-4D97-AF65-F5344CB8AC3E}">
        <p14:creationId xmlns:p14="http://schemas.microsoft.com/office/powerpoint/2010/main" val="15215567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TotalTime>
  <Words>1283</Words>
  <Application>Microsoft Office PowerPoint</Application>
  <PresentationFormat>Letter Paper (8.5x11 in)</PresentationFormat>
  <Paragraphs>111</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等线</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Colon, Wanda</dc:creator>
  <cp:lastModifiedBy>Smith, Clive</cp:lastModifiedBy>
  <cp:revision>127</cp:revision>
  <cp:lastPrinted>2019-03-21T09:52:28Z</cp:lastPrinted>
  <dcterms:created xsi:type="dcterms:W3CDTF">2017-05-05T19:49:29Z</dcterms:created>
  <dcterms:modified xsi:type="dcterms:W3CDTF">2021-11-16T19:28:48Z</dcterms:modified>
</cp:coreProperties>
</file>